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271" r:id="rId11"/>
    <p:sldId id="394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282" r:id="rId24"/>
    <p:sldId id="354" r:id="rId25"/>
    <p:sldId id="283" r:id="rId26"/>
    <p:sldId id="285" r:id="rId27"/>
    <p:sldId id="399" r:id="rId28"/>
    <p:sldId id="286" r:id="rId29"/>
    <p:sldId id="287" r:id="rId30"/>
    <p:sldId id="272" r:id="rId31"/>
    <p:sldId id="413" r:id="rId32"/>
    <p:sldId id="403" r:id="rId33"/>
    <p:sldId id="404" r:id="rId34"/>
    <p:sldId id="405" r:id="rId35"/>
    <p:sldId id="407" r:id="rId36"/>
    <p:sldId id="409" r:id="rId37"/>
    <p:sldId id="410" r:id="rId38"/>
    <p:sldId id="412" r:id="rId39"/>
    <p:sldId id="332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398" r:id="rId50"/>
    <p:sldId id="395" r:id="rId51"/>
    <p:sldId id="396" r:id="rId52"/>
    <p:sldId id="397" r:id="rId53"/>
    <p:sldId id="273" r:id="rId54"/>
    <p:sldId id="424" r:id="rId55"/>
    <p:sldId id="400" r:id="rId56"/>
    <p:sldId id="383" r:id="rId57"/>
    <p:sldId id="384" r:id="rId58"/>
    <p:sldId id="385" r:id="rId59"/>
    <p:sldId id="423" r:id="rId60"/>
    <p:sldId id="387" r:id="rId61"/>
    <p:sldId id="38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197" autoAdjust="0"/>
  </p:normalViewPr>
  <p:slideViewPr>
    <p:cSldViewPr snapToGrid="0">
      <p:cViewPr varScale="1">
        <p:scale>
          <a:sx n="69" d="100"/>
          <a:sy n="69" d="100"/>
        </p:scale>
        <p:origin x="11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7438F-4990-4295-A18F-CCCB15850C5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41504-9E15-4EDB-94CF-C5F4DA390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4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72305319-4B38-1B45-B7F3-877C127A5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51113D51-C66C-FF4A-BF83-320AD38E4FD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FAC45D3-D677-1842-B1CD-134944A900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521F2BC7-B8C7-8F4A-910D-F1B342851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67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9A2344B-8023-5747-857B-69C71C0AED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F917C41-607D-E940-A116-06AC4FBB82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64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3EF8629A-E838-7A4C-B11D-F8B3AAAEC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0B07B4A-82E1-3049-AA3A-310C7B7E8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9453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E8204C3-CDC0-784B-AE80-4B2C95D6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3BB8CDC9-EDC3-2C4C-B267-83EAEE1E8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65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AA53757-66C0-664B-807B-3CA9C95F7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A4FFE0C-76FC-CF46-A639-518467712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3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DEF2C5-7798-E141-A8BF-DDA420AB6B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A2A8088-519B-9B4A-9CD5-1F236DE5E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2513B24-4E3D-9442-8B60-508FB05328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03DA37E-BE8F-6B45-B196-32E72F40C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537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194AA4E6-ADB7-5C40-9F4C-44E34A0AFA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C18A673-DC5A-894A-A358-B74DA2118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439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79E2830D-45DD-B34A-8390-CFE271D126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ACBA3807-7AAA-2240-88D7-D1F2B8893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615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867B05B-7517-3D48-B469-0D97FCBBD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D78FD476-D970-AB4A-9C3F-8E924FA1E810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8CF19FAD-9C2A-F04B-AFE7-5332B6765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F8EC9A11-4CCC-F545-9661-B60D344B0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840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867B05B-7517-3D48-B469-0D97FCBBD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D78FD476-D970-AB4A-9C3F-8E924FA1E810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8CF19FAD-9C2A-F04B-AFE7-5332B6765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F8EC9A11-4CCC-F545-9661-B60D344B0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904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F3C873B2-556A-0843-A55E-3D6B55CEDA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DC80995D-6445-EA48-A946-06DC4C086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34699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82201879-B77E-EB4F-A51A-682F75AD6C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A87A7D27-4282-1C40-A208-28898D737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912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60EAB817-2831-9947-8AD7-EC0BF81643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4FB65EBE-B553-8542-9A66-0200EE803A93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5F894D60-2ABB-BA48-B618-A413BBE63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FD9814C9-EAB9-FF4A-829D-7B44B184B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88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F21AD3C-35BC-954D-87BF-BA2F79AB93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59D94799-50EE-4B45-8D28-8E17CB67788F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F4B67821-362B-954E-91E9-64F65F0E58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72015AF8-FA21-6647-8C30-A2264FF9C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51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A79E4734-E6B1-6845-A511-FAC2A6A7E5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2D33DC53-55C5-DE44-B23A-C0D655AC5481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598CF3D-4940-1C4B-A8A6-B3F9023AA8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170A4AF9-5284-314A-BF39-90D0A8961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51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CA89E1AD-8152-C74E-9B75-E3FF953AF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9AE44CB2-73CD-6B48-91F9-4B26747A4D6D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B3D0D53D-8124-FE45-A0C4-F97E5796F4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92A4B653-B906-4440-B405-EC7C7410A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54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CD6CC1D6-F93B-4243-B79E-F9A42E56A7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0262C873-1664-7A4C-8662-01DACEF569E1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BA848FDE-591A-F641-ABDD-862FF69F88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93AC960A-B635-A64D-AC59-FECBCD087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14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C3D5AD2E-479B-1C43-8B23-BB8E48105D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3BE3B294-E9BC-AF44-82E8-48F4B19061D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78F2FD2B-9144-E445-BC0A-9D3192C99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B56710F6-8CA1-0548-A3BC-38F433DEC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53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CE87-71FA-4889-BD99-60F8750E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06B3A-8544-44BE-AF8A-68A04143F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255557E3-800B-439F-AABD-F6E5C2EBD848}"/>
              </a:ext>
            </a:extLst>
          </p:cNvPr>
          <p:cNvSpPr/>
          <p:nvPr userDrawn="1"/>
        </p:nvSpPr>
        <p:spPr>
          <a:xfrm rot="10800000">
            <a:off x="58188" y="6650182"/>
            <a:ext cx="11346873" cy="207818"/>
          </a:xfrm>
          <a:prstGeom prst="parallelogram">
            <a:avLst>
              <a:gd name="adj" fmla="val 35397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176F7601-F08B-407F-9910-364443E78827}"/>
              </a:ext>
            </a:extLst>
          </p:cNvPr>
          <p:cNvSpPr/>
          <p:nvPr userDrawn="1"/>
        </p:nvSpPr>
        <p:spPr>
          <a:xfrm rot="5400000" flipV="1">
            <a:off x="-3107161" y="3472185"/>
            <a:ext cx="6430814" cy="207820"/>
          </a:xfrm>
          <a:prstGeom prst="parallelogram">
            <a:avLst>
              <a:gd name="adj" fmla="val 35397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Merge 21">
            <a:extLst>
              <a:ext uri="{FF2B5EF4-FFF2-40B4-BE49-F238E27FC236}">
                <a16:creationId xmlns:a16="http://schemas.microsoft.com/office/drawing/2014/main" id="{32538CBD-01CC-46FA-B775-D95C90E5E15D}"/>
              </a:ext>
            </a:extLst>
          </p:cNvPr>
          <p:cNvSpPr/>
          <p:nvPr userDrawn="1"/>
        </p:nvSpPr>
        <p:spPr>
          <a:xfrm rot="2688994">
            <a:off x="-82780" y="6270490"/>
            <a:ext cx="693432" cy="663893"/>
          </a:xfrm>
          <a:prstGeom prst="flowChartMerge">
            <a:avLst/>
          </a:prstGeom>
          <a:gradFill flip="none" rotWithShape="1">
            <a:gsLst>
              <a:gs pos="24000">
                <a:schemeClr val="tx1"/>
              </a:gs>
              <a:gs pos="23000">
                <a:schemeClr val="tx1"/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3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B70C-CFF0-4F24-8CEB-EB5A6DAC7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321724"/>
            <a:ext cx="11587942" cy="517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B8B75C-3776-4CEA-A8BB-3818A8FB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49" y="274320"/>
            <a:ext cx="11587942" cy="9227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989702E-3DFB-49BE-938B-48A5DBAFDB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11890" y="6497666"/>
            <a:ext cx="180109" cy="365125"/>
          </a:xfrm>
          <a:prstGeom prst="rect">
            <a:avLst/>
          </a:prstGeom>
        </p:spPr>
        <p:txBody>
          <a:bodyPr/>
          <a:lstStyle/>
          <a:p>
            <a:fld id="{C62A3FC0-688F-499A-9000-BBC2EEC99B8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8F1ACBE-8003-4175-8328-ADDC197392DF}"/>
              </a:ext>
            </a:extLst>
          </p:cNvPr>
          <p:cNvSpPr/>
          <p:nvPr userDrawn="1"/>
        </p:nvSpPr>
        <p:spPr>
          <a:xfrm rot="10800000">
            <a:off x="58188" y="6650182"/>
            <a:ext cx="11346873" cy="207818"/>
          </a:xfrm>
          <a:prstGeom prst="parallelogram">
            <a:avLst>
              <a:gd name="adj" fmla="val 35397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A51D67D6-59DD-4198-B300-65A48A808431}"/>
              </a:ext>
            </a:extLst>
          </p:cNvPr>
          <p:cNvSpPr/>
          <p:nvPr userDrawn="1"/>
        </p:nvSpPr>
        <p:spPr>
          <a:xfrm rot="5400000" flipV="1">
            <a:off x="-3107161" y="3472185"/>
            <a:ext cx="6430814" cy="207820"/>
          </a:xfrm>
          <a:prstGeom prst="parallelogram">
            <a:avLst>
              <a:gd name="adj" fmla="val 35397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erge 26">
            <a:extLst>
              <a:ext uri="{FF2B5EF4-FFF2-40B4-BE49-F238E27FC236}">
                <a16:creationId xmlns:a16="http://schemas.microsoft.com/office/drawing/2014/main" id="{F5B2A801-A88F-47DD-88DF-DDB69C84B4EF}"/>
              </a:ext>
            </a:extLst>
          </p:cNvPr>
          <p:cNvSpPr/>
          <p:nvPr userDrawn="1"/>
        </p:nvSpPr>
        <p:spPr>
          <a:xfrm rot="2688994">
            <a:off x="-82780" y="6270490"/>
            <a:ext cx="693432" cy="663893"/>
          </a:xfrm>
          <a:prstGeom prst="flowChartMerge">
            <a:avLst/>
          </a:prstGeom>
          <a:gradFill flip="none" rotWithShape="1">
            <a:gsLst>
              <a:gs pos="24000">
                <a:schemeClr val="tx1"/>
              </a:gs>
              <a:gs pos="23000">
                <a:schemeClr val="tx1"/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4C7A6002-E14A-0448-A24B-36C411DD0787}"/>
              </a:ext>
            </a:extLst>
          </p:cNvPr>
          <p:cNvSpPr/>
          <p:nvPr userDrawn="1"/>
        </p:nvSpPr>
        <p:spPr>
          <a:xfrm rot="10800000" flipV="1">
            <a:off x="2798677" y="1115604"/>
            <a:ext cx="6430814" cy="62668"/>
          </a:xfrm>
          <a:prstGeom prst="parallelogram">
            <a:avLst>
              <a:gd name="adj" fmla="val 353973"/>
            </a:avLst>
          </a:prstGeom>
          <a:gradFill flip="none" rotWithShape="1">
            <a:gsLst>
              <a:gs pos="0">
                <a:schemeClr val="tx1"/>
              </a:gs>
              <a:gs pos="37000">
                <a:schemeClr val="tx1"/>
              </a:gs>
              <a:gs pos="67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B4C53-84BC-4494-BEAC-B046C85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60797-E0CE-4C97-810D-7A3D485C0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9761587-2A51-FD4F-B8F2-D5AA53D7A672}"/>
              </a:ext>
            </a:extLst>
          </p:cNvPr>
          <p:cNvSpPr/>
          <p:nvPr userDrawn="1"/>
        </p:nvSpPr>
        <p:spPr>
          <a:xfrm rot="10800000">
            <a:off x="58188" y="6650182"/>
            <a:ext cx="11346873" cy="207818"/>
          </a:xfrm>
          <a:prstGeom prst="parallelogram">
            <a:avLst>
              <a:gd name="adj" fmla="val 35397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2841AA3-7530-7F4D-9940-E58F98EE9B6A}"/>
              </a:ext>
            </a:extLst>
          </p:cNvPr>
          <p:cNvSpPr/>
          <p:nvPr userDrawn="1"/>
        </p:nvSpPr>
        <p:spPr>
          <a:xfrm rot="5400000" flipV="1">
            <a:off x="-3115253" y="3472185"/>
            <a:ext cx="6430814" cy="207820"/>
          </a:xfrm>
          <a:prstGeom prst="parallelogram">
            <a:avLst>
              <a:gd name="adj" fmla="val 35397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erge 26">
            <a:extLst>
              <a:ext uri="{FF2B5EF4-FFF2-40B4-BE49-F238E27FC236}">
                <a16:creationId xmlns:a16="http://schemas.microsoft.com/office/drawing/2014/main" id="{0D9AA8D6-F07F-5441-9EC4-57461229DC87}"/>
              </a:ext>
            </a:extLst>
          </p:cNvPr>
          <p:cNvSpPr/>
          <p:nvPr userDrawn="1"/>
        </p:nvSpPr>
        <p:spPr>
          <a:xfrm rot="2688994">
            <a:off x="-82780" y="6270490"/>
            <a:ext cx="693432" cy="663893"/>
          </a:xfrm>
          <a:prstGeom prst="flowChartMerge">
            <a:avLst/>
          </a:prstGeom>
          <a:gradFill flip="none" rotWithShape="1">
            <a:gsLst>
              <a:gs pos="24000">
                <a:schemeClr val="tx1"/>
              </a:gs>
              <a:gs pos="23000">
                <a:schemeClr val="tx1"/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4026-4C79-4A5A-B832-90C2E609E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229850" cy="2387600"/>
          </a:xfrm>
        </p:spPr>
        <p:txBody>
          <a:bodyPr/>
          <a:lstStyle/>
          <a:p>
            <a:pPr algn="l"/>
            <a:r>
              <a:rPr lang="en-US" dirty="0"/>
              <a:t>Database Design - Normalization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EFA35-0C6C-4FF8-A6BE-0012A1BFA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Databases Systems [BS-IV(cs/se)] </a:t>
            </a:r>
            <a:r>
              <a:rPr lang="en-US" smtClean="0"/>
              <a:t>[Spring </a:t>
            </a:r>
            <a:r>
              <a:rPr lang="en-US" dirty="0" smtClean="0"/>
              <a:t>2023]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52018-997D-7947-A9A9-A7B71D117240}"/>
              </a:ext>
            </a:extLst>
          </p:cNvPr>
          <p:cNvSpPr/>
          <p:nvPr/>
        </p:nvSpPr>
        <p:spPr>
          <a:xfrm>
            <a:off x="1126836" y="6413145"/>
            <a:ext cx="8634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1400" dirty="0">
                <a:solidFill>
                  <a:srgbClr val="002060"/>
                </a:solidFill>
              </a:rPr>
              <a:t>Most of the content was taken from slides of book “Database System Concepts, 7</a:t>
            </a:r>
            <a:r>
              <a:rPr lang="en-US" altLang="en-US" sz="1400" baseline="30000" dirty="0">
                <a:solidFill>
                  <a:srgbClr val="002060"/>
                </a:solidFill>
              </a:rPr>
              <a:t>th</a:t>
            </a:r>
            <a:r>
              <a:rPr lang="en-US" altLang="en-US" sz="1400" dirty="0">
                <a:solidFill>
                  <a:srgbClr val="002060"/>
                </a:solidFill>
              </a:rPr>
              <a:t> Ed, </a:t>
            </a:r>
            <a:r>
              <a:rPr lang="en-US" altLang="en-US" sz="1100" dirty="0" err="1">
                <a:solidFill>
                  <a:srgbClr val="002060"/>
                </a:solidFill>
              </a:rPr>
              <a:t>Silberschatz</a:t>
            </a:r>
            <a:r>
              <a:rPr lang="en-US" altLang="en-US" sz="1100" dirty="0">
                <a:solidFill>
                  <a:srgbClr val="002060"/>
                </a:solidFill>
              </a:rPr>
              <a:t>, </a:t>
            </a:r>
            <a:r>
              <a:rPr lang="en-US" altLang="en-US" sz="1100" dirty="0" err="1">
                <a:solidFill>
                  <a:srgbClr val="002060"/>
                </a:solidFill>
              </a:rPr>
              <a:t>Korth</a:t>
            </a:r>
            <a:r>
              <a:rPr lang="en-US" altLang="en-US" sz="1100" dirty="0">
                <a:solidFill>
                  <a:srgbClr val="002060"/>
                </a:solidFill>
              </a:rPr>
              <a:t> and Sudarshan”</a:t>
            </a:r>
            <a:endParaRPr lang="aa-ET" sz="1400" dirty="0"/>
          </a:p>
        </p:txBody>
      </p:sp>
    </p:spTree>
    <p:extLst>
      <p:ext uri="{BB962C8B-B14F-4D97-AF65-F5344CB8AC3E}">
        <p14:creationId xmlns:p14="http://schemas.microsoft.com/office/powerpoint/2010/main" val="396367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>
            <a:extLst>
              <a:ext uri="{FF2B5EF4-FFF2-40B4-BE49-F238E27FC236}">
                <a16:creationId xmlns:a16="http://schemas.microsoft.com/office/drawing/2014/main" id="{641CDC41-5D8A-8748-A896-086DDA91A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Functional Dependencies (Cont.)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C9C5180B-B709-BA4F-84A9-FDAD0E424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Trivial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 − If a functional dependency (FD) X → Y holds, where Y is a subset of X, then it is called a trivial FD. Trivial FDs always hold.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Non-trivial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 − If an FD X → Y holds, where Y is not a subset of X, then it is called a non-trivial FD.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Completely non-trivial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 − If an FD X → Y holds, where x intersect Y = Φ, it is said to be a completely non-trivial FD.</a:t>
            </a:r>
            <a:endParaRPr lang="en-US" altLang="en-US" sz="3200" i="1" dirty="0">
              <a:sym typeface="Symbol" pitchFamily="2" charset="2"/>
            </a:endParaRPr>
          </a:p>
          <a:p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237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>
            <a:extLst>
              <a:ext uri="{FF2B5EF4-FFF2-40B4-BE49-F238E27FC236}">
                <a16:creationId xmlns:a16="http://schemas.microsoft.com/office/drawing/2014/main" id="{54C0FDB7-13D4-194B-8249-EC03EEB87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b="1" dirty="0"/>
              <a:t>Example - Using sample data to identify functional dependencies</a:t>
            </a:r>
            <a:r>
              <a:rPr lang="en-US" altLang="en-US" sz="3200" dirty="0"/>
              <a:t>.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BF4C46C-7008-E347-BE15-42EA256E5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Function dependencies between attributes A to E in the Sample relation.</a:t>
            </a:r>
          </a:p>
          <a:p>
            <a:endParaRPr lang="en-US" altLang="en-US" sz="3600" b="1" dirty="0"/>
          </a:p>
          <a:p>
            <a:pPr>
              <a:buFont typeface="Monotype Sorts" pitchFamily="2" charset="2"/>
              <a:buNone/>
            </a:pPr>
            <a:r>
              <a:rPr lang="en-US" altLang="en-US" sz="3600" b="1" dirty="0"/>
              <a:t>	A </a:t>
            </a:r>
            <a:r>
              <a:rPr lang="en-US" altLang="en-US" sz="3600" b="1" dirty="0">
                <a:sym typeface="Symbol" pitchFamily="2" charset="2"/>
              </a:rPr>
              <a:t></a:t>
            </a:r>
            <a:r>
              <a:rPr lang="en-US" altLang="en-US" sz="3600" b="1" dirty="0"/>
              <a:t> C			(fd1)</a:t>
            </a:r>
          </a:p>
          <a:p>
            <a:pPr>
              <a:buFont typeface="Monotype Sorts" pitchFamily="2" charset="2"/>
              <a:buNone/>
            </a:pPr>
            <a:r>
              <a:rPr lang="en-US" altLang="en-US" sz="3600" b="1" dirty="0"/>
              <a:t>	C </a:t>
            </a:r>
            <a:r>
              <a:rPr lang="en-US" altLang="en-US" sz="3600" b="1" dirty="0">
                <a:sym typeface="Symbol" pitchFamily="2" charset="2"/>
              </a:rPr>
              <a:t></a:t>
            </a:r>
            <a:r>
              <a:rPr lang="en-US" altLang="en-US" sz="3600" b="1" dirty="0"/>
              <a:t> A			(fd2)</a:t>
            </a:r>
          </a:p>
          <a:p>
            <a:pPr>
              <a:buFont typeface="Monotype Sorts" pitchFamily="2" charset="2"/>
              <a:buNone/>
            </a:pPr>
            <a:r>
              <a:rPr lang="en-US" altLang="en-US" sz="3600" b="1" dirty="0"/>
              <a:t>	B  </a:t>
            </a:r>
            <a:r>
              <a:rPr lang="en-US" altLang="en-US" sz="3600" b="1" dirty="0">
                <a:sym typeface="Symbol" pitchFamily="2" charset="2"/>
              </a:rPr>
              <a:t></a:t>
            </a:r>
            <a:r>
              <a:rPr lang="en-US" altLang="en-US" sz="3600" b="1" dirty="0"/>
              <a:t> D			(fd3)</a:t>
            </a:r>
          </a:p>
          <a:p>
            <a:pPr>
              <a:buFont typeface="Monotype Sorts" pitchFamily="2" charset="2"/>
              <a:buNone/>
            </a:pPr>
            <a:r>
              <a:rPr lang="en-US" altLang="en-US" sz="3600" b="1" dirty="0"/>
              <a:t>	A, B  </a:t>
            </a:r>
            <a:r>
              <a:rPr lang="en-US" altLang="en-US" sz="3600" b="1" dirty="0">
                <a:sym typeface="Symbol" pitchFamily="2" charset="2"/>
              </a:rPr>
              <a:t></a:t>
            </a:r>
            <a:r>
              <a:rPr lang="en-US" altLang="en-US" sz="3600" b="1" dirty="0"/>
              <a:t>  E	         (fd4)</a:t>
            </a:r>
          </a:p>
        </p:txBody>
      </p:sp>
    </p:spTree>
    <p:extLst>
      <p:ext uri="{BB962C8B-B14F-4D97-AF65-F5344CB8AC3E}">
        <p14:creationId xmlns:p14="http://schemas.microsoft.com/office/powerpoint/2010/main" val="26773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0">
            <a:extLst>
              <a:ext uri="{FF2B5EF4-FFF2-40B4-BE49-F238E27FC236}">
                <a16:creationId xmlns:a16="http://schemas.microsoft.com/office/drawing/2014/main" id="{1C003321-0A6C-8E4D-8ADD-F504CCC8E4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GB" altLang="en-US" b="1"/>
              <a:t>Lossless-join and Dependency Preservation Properties</a:t>
            </a:r>
          </a:p>
        </p:txBody>
      </p:sp>
      <p:sp>
        <p:nvSpPr>
          <p:cNvPr id="60420" name="Rectangle 2051">
            <a:extLst>
              <a:ext uri="{FF2B5EF4-FFF2-40B4-BE49-F238E27FC236}">
                <a16:creationId xmlns:a16="http://schemas.microsoft.com/office/drawing/2014/main" id="{8E9D6C3C-CF81-BC47-8AEF-07420179F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en-US" sz="3600" dirty="0"/>
              <a:t>Two important properties of decomposition.</a:t>
            </a:r>
          </a:p>
          <a:p>
            <a:pPr lvl="1"/>
            <a:r>
              <a:rPr lang="en-GB" altLang="en-US" sz="3200" i="1" dirty="0">
                <a:solidFill>
                  <a:srgbClr val="C00000"/>
                </a:solidFill>
              </a:rPr>
              <a:t>Lossless-join</a:t>
            </a:r>
            <a:r>
              <a:rPr lang="en-GB" altLang="en-US" sz="3200" i="1" dirty="0"/>
              <a:t> property</a:t>
            </a:r>
            <a:r>
              <a:rPr lang="en-GB" altLang="en-US" sz="3200" dirty="0"/>
              <a:t> enables us to find any instance of the original relation from corresponding instances in the smaller relations. </a:t>
            </a:r>
          </a:p>
          <a:p>
            <a:pPr lvl="1"/>
            <a:r>
              <a:rPr lang="en-GB" altLang="en-US" sz="3200" i="1" dirty="0">
                <a:solidFill>
                  <a:srgbClr val="C00000"/>
                </a:solidFill>
              </a:rPr>
              <a:t>Dependency preservation </a:t>
            </a:r>
            <a:r>
              <a:rPr lang="en-GB" altLang="en-US" sz="3200" i="1" dirty="0"/>
              <a:t>property</a:t>
            </a:r>
            <a:r>
              <a:rPr lang="en-GB" altLang="en-US" sz="3200" dirty="0"/>
              <a:t> enables us to enforce a constraint on the original relation by enforcing some constraint on each of the smaller relations. </a:t>
            </a:r>
          </a:p>
        </p:txBody>
      </p:sp>
    </p:spTree>
    <p:extLst>
      <p:ext uri="{BB962C8B-B14F-4D97-AF65-F5344CB8AC3E}">
        <p14:creationId xmlns:p14="http://schemas.microsoft.com/office/powerpoint/2010/main" val="280727747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2">
            <a:extLst>
              <a:ext uri="{FF2B5EF4-FFF2-40B4-BE49-F238E27FC236}">
                <a16:creationId xmlns:a16="http://schemas.microsoft.com/office/drawing/2014/main" id="{572D8F09-14C7-0A43-80AB-598E2ED3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49" y="135301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PMingLiU" panose="02020500000000000000" pitchFamily="18" charset="-120"/>
              </a:rPr>
              <a:t>Example of Dependency Preservation</a:t>
            </a:r>
            <a:endParaRPr lang="en-US" altLang="en-US" dirty="0"/>
          </a:p>
        </p:txBody>
      </p:sp>
      <p:sp>
        <p:nvSpPr>
          <p:cNvPr id="61443" name="Content Placeholder 1">
            <a:extLst>
              <a:ext uri="{FF2B5EF4-FFF2-40B4-BE49-F238E27FC236}">
                <a16:creationId xmlns:a16="http://schemas.microsoft.com/office/drawing/2014/main" id="{2C8DF45B-EBB9-814B-997B-C209F69A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9" y="1722438"/>
            <a:ext cx="9653451" cy="4739322"/>
          </a:xfrm>
        </p:spPr>
        <p:txBody>
          <a:bodyPr/>
          <a:lstStyle/>
          <a:p>
            <a:pPr eaLnBrk="1" hangingPunct="1"/>
            <a:r>
              <a:rPr lang="en-US" altLang="en-US" dirty="0"/>
              <a:t>R(A B C D)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FD</a:t>
            </a:r>
            <a:r>
              <a:rPr lang="en-US" altLang="en-US" baseline="-25000" dirty="0"/>
              <a:t>1</a:t>
            </a:r>
            <a:r>
              <a:rPr lang="en-US" altLang="en-US" dirty="0"/>
              <a:t>:  </a:t>
            </a:r>
            <a:r>
              <a:rPr lang="en-US" altLang="zh-TW" dirty="0">
                <a:ea typeface="PMingLiU" panose="02020500000000000000" pitchFamily="18" charset="-120"/>
              </a:rPr>
              <a:t>A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B</a:t>
            </a:r>
          </a:p>
          <a:p>
            <a:pPr eaLnBrk="1" hangingPunct="1"/>
            <a:r>
              <a:rPr lang="en-US" altLang="zh-TW" dirty="0">
                <a:ea typeface="PMingLiU" panose="02020500000000000000" pitchFamily="18" charset="-120"/>
              </a:rPr>
              <a:t>FD</a:t>
            </a:r>
            <a:r>
              <a:rPr lang="en-US" altLang="zh-TW" baseline="-25000" dirty="0">
                <a:ea typeface="PMingLiU" panose="02020500000000000000" pitchFamily="18" charset="-120"/>
              </a:rPr>
              <a:t>2</a:t>
            </a:r>
            <a:r>
              <a:rPr lang="en-US" altLang="zh-TW" dirty="0">
                <a:ea typeface="PMingLiU" panose="02020500000000000000" pitchFamily="18" charset="-120"/>
              </a:rPr>
              <a:t>:  B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C</a:t>
            </a:r>
          </a:p>
          <a:p>
            <a:pPr eaLnBrk="1" hangingPunct="1"/>
            <a:r>
              <a:rPr lang="en-US" altLang="zh-TW" dirty="0">
                <a:ea typeface="PMingLiU" panose="02020500000000000000" pitchFamily="18" charset="-120"/>
              </a:rPr>
              <a:t>FD</a:t>
            </a:r>
            <a:r>
              <a:rPr lang="en-US" altLang="zh-TW" baseline="-25000" dirty="0">
                <a:ea typeface="PMingLiU" panose="02020500000000000000" pitchFamily="18" charset="-120"/>
              </a:rPr>
              <a:t>3</a:t>
            </a:r>
            <a:r>
              <a:rPr lang="en-US" altLang="zh-TW" dirty="0">
                <a:ea typeface="PMingLiU" panose="02020500000000000000" pitchFamily="18" charset="-120"/>
              </a:rPr>
              <a:t>:  C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D</a:t>
            </a:r>
            <a:br>
              <a:rPr lang="en-US" altLang="zh-TW" dirty="0">
                <a:ea typeface="PMingLiU" panose="02020500000000000000" pitchFamily="18" charset="-120"/>
              </a:rPr>
            </a:br>
            <a:endParaRPr lang="en-US" altLang="zh-TW" dirty="0">
              <a:ea typeface="PMingLiU" panose="02020500000000000000" pitchFamily="18" charset="-120"/>
            </a:endParaRPr>
          </a:p>
          <a:p>
            <a:pPr eaLnBrk="1" hangingPunct="1"/>
            <a:r>
              <a:rPr lang="en-US" altLang="en-US" dirty="0">
                <a:ea typeface="PMingLiU" panose="02020500000000000000" pitchFamily="18" charset="-120"/>
              </a:rPr>
              <a:t>Decomposition:</a:t>
            </a:r>
            <a:br>
              <a:rPr lang="en-US" altLang="en-US" dirty="0">
                <a:ea typeface="PMingLiU" panose="02020500000000000000" pitchFamily="18" charset="-120"/>
              </a:rPr>
            </a:br>
            <a:r>
              <a:rPr lang="en-US" altLang="en-US" dirty="0">
                <a:ea typeface="PMingLiU" panose="02020500000000000000" pitchFamily="18" charset="-120"/>
              </a:rPr>
              <a:t>R</a:t>
            </a:r>
            <a:r>
              <a:rPr lang="en-US" altLang="en-US" baseline="-25000" dirty="0">
                <a:ea typeface="PMingLiU" panose="02020500000000000000" pitchFamily="18" charset="-120"/>
              </a:rPr>
              <a:t>1</a:t>
            </a:r>
            <a:r>
              <a:rPr lang="en-US" altLang="en-US" dirty="0">
                <a:ea typeface="PMingLiU" panose="02020500000000000000" pitchFamily="18" charset="-120"/>
              </a:rPr>
              <a:t>(A B C)		R</a:t>
            </a:r>
            <a:r>
              <a:rPr lang="en-US" altLang="en-US" baseline="-25000" dirty="0">
                <a:ea typeface="PMingLiU" panose="02020500000000000000" pitchFamily="18" charset="-120"/>
              </a:rPr>
              <a:t>2</a:t>
            </a:r>
            <a:r>
              <a:rPr lang="en-US" altLang="en-US" dirty="0">
                <a:ea typeface="PMingLiU" panose="02020500000000000000" pitchFamily="18" charset="-120"/>
              </a:rPr>
              <a:t>(C D)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71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>
            <a:extLst>
              <a:ext uri="{FF2B5EF4-FFF2-40B4-BE49-F238E27FC236}">
                <a16:creationId xmlns:a16="http://schemas.microsoft.com/office/drawing/2014/main" id="{813114E5-90BB-674B-982F-8A49816899BA}"/>
              </a:ext>
            </a:extLst>
          </p:cNvPr>
          <p:cNvGrpSpPr>
            <a:grpSpLocks/>
          </p:cNvGrpSpPr>
          <p:nvPr/>
        </p:nvGrpSpPr>
        <p:grpSpPr bwMode="auto">
          <a:xfrm>
            <a:off x="4131733" y="4216401"/>
            <a:ext cx="2287588" cy="536575"/>
            <a:chOff x="1295038" y="2970212"/>
            <a:chExt cx="2283268" cy="535783"/>
          </a:xfrm>
        </p:grpSpPr>
        <p:grpSp>
          <p:nvGrpSpPr>
            <p:cNvPr id="62479" name="Group 20">
              <a:extLst>
                <a:ext uri="{FF2B5EF4-FFF2-40B4-BE49-F238E27FC236}">
                  <a16:creationId xmlns:a16="http://schemas.microsoft.com/office/drawing/2014/main" id="{9408708D-F2F5-0547-B5FF-A53D6B4D2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3CEE8CB-70C3-624E-B7B6-4345D1E556E1}"/>
                  </a:ext>
                </a:extLst>
              </p:cNvPr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A91A3B-4456-4543-934E-89AA845AF737}"/>
                  </a:ext>
                </a:extLst>
              </p:cNvPr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C585520-0F9F-6845-8157-4A77DC880FAC}"/>
                  </a:ext>
                </a:extLst>
              </p:cNvPr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4BE18A-F4CF-4A48-BD5C-60782EA4FB9C}"/>
                </a:ext>
              </a:extLst>
            </p:cNvPr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75A0DC-60E9-1B48-8352-11E897293452}"/>
                </a:ext>
              </a:extLst>
            </p:cNvPr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8DDB65-D880-E045-A086-197EAA2995F1}"/>
                </a:ext>
              </a:extLst>
            </p:cNvPr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91" name="TextBox 59">
            <a:extLst>
              <a:ext uri="{FF2B5EF4-FFF2-40B4-BE49-F238E27FC236}">
                <a16:creationId xmlns:a16="http://schemas.microsoft.com/office/drawing/2014/main" id="{53FD9987-D16B-4042-B908-D4481DA83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133" y="436880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392" name="TextBox 60">
            <a:extLst>
              <a:ext uri="{FF2B5EF4-FFF2-40B4-BE49-F238E27FC236}">
                <a16:creationId xmlns:a16="http://schemas.microsoft.com/office/drawing/2014/main" id="{9F9C0EF4-97D5-054E-B19C-A0B5B67A9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8933" y="5294314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470" name="TextBox 30">
            <a:extLst>
              <a:ext uri="{FF2B5EF4-FFF2-40B4-BE49-F238E27FC236}">
                <a16:creationId xmlns:a16="http://schemas.microsoft.com/office/drawing/2014/main" id="{B7F1F3F4-BA2A-7B41-B574-CE37A0DA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768601"/>
            <a:ext cx="75580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0" b="1" dirty="0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</a:t>
            </a:r>
            <a:r>
              <a:rPr lang="en-US" altLang="en-US" sz="8000" b="1" baseline="-25000" dirty="0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en-US" sz="8000" b="1" dirty="0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  A    B    C  )</a:t>
            </a: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FD43309D-D978-D048-8737-F2B4F23CA104}"/>
              </a:ext>
            </a:extLst>
          </p:cNvPr>
          <p:cNvGrpSpPr>
            <a:grpSpLocks/>
          </p:cNvGrpSpPr>
          <p:nvPr/>
        </p:nvGrpSpPr>
        <p:grpSpPr bwMode="auto">
          <a:xfrm>
            <a:off x="6036733" y="5130801"/>
            <a:ext cx="2287588" cy="536575"/>
            <a:chOff x="1295038" y="2970212"/>
            <a:chExt cx="2283268" cy="535783"/>
          </a:xfrm>
        </p:grpSpPr>
        <p:grpSp>
          <p:nvGrpSpPr>
            <p:cNvPr id="62472" name="Group 20">
              <a:extLst>
                <a:ext uri="{FF2B5EF4-FFF2-40B4-BE49-F238E27FC236}">
                  <a16:creationId xmlns:a16="http://schemas.microsoft.com/office/drawing/2014/main" id="{0246385B-CCFE-2B40-B831-FDEEEA0812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F200CC-F602-754C-84AB-2E79BD684365}"/>
                  </a:ext>
                </a:extLst>
              </p:cNvPr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696DD4E-D170-4C4C-808D-783DA340646D}"/>
                  </a:ext>
                </a:extLst>
              </p:cNvPr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5B62D5-0D88-2C44-8382-A6894ABE4C08}"/>
                  </a:ext>
                </a:extLst>
              </p:cNvPr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EE60A9-BAC9-F043-9528-65099534C7AD}"/>
                </a:ext>
              </a:extLst>
            </p:cNvPr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CFB6B4-28BB-1644-9E75-7F480F11FAC2}"/>
                </a:ext>
              </a:extLst>
            </p:cNvPr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6AA829-F152-8C47-8B27-BA4E8168F63F}"/>
                </a:ext>
              </a:extLst>
            </p:cNvPr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49BED268-E0E3-F344-BCA6-BC78C024651B}"/>
              </a:ext>
            </a:extLst>
          </p:cNvPr>
          <p:cNvSpPr txBox="1">
            <a:spLocks/>
          </p:cNvSpPr>
          <p:nvPr/>
        </p:nvSpPr>
        <p:spPr>
          <a:xfrm>
            <a:off x="427566" y="1618721"/>
            <a:ext cx="4174067" cy="190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4100" dirty="0"/>
              <a:t>FD</a:t>
            </a:r>
            <a:r>
              <a:rPr lang="en-US" sz="4100" baseline="-25000" dirty="0"/>
              <a:t>1</a:t>
            </a:r>
            <a:r>
              <a:rPr lang="en-US" sz="4100" dirty="0"/>
              <a:t>:   </a:t>
            </a:r>
            <a:r>
              <a:rPr lang="en-US" altLang="zh-TW" sz="4100" dirty="0"/>
              <a:t>A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B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2</a:t>
            </a:r>
            <a:r>
              <a:rPr lang="en-US" altLang="zh-TW" sz="4100" dirty="0"/>
              <a:t>:  B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C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3</a:t>
            </a:r>
            <a:r>
              <a:rPr lang="en-US" altLang="zh-TW" sz="4100" dirty="0"/>
              <a:t>:  C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D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74320" indent="-274320">
              <a:buClr>
                <a:schemeClr val="accent3"/>
              </a:buClr>
              <a:buFont typeface="Arial" panose="020B0604020202020204" pitchFamily="34" charset="0"/>
              <a:buNone/>
              <a:defRPr/>
            </a:pPr>
            <a:r>
              <a:rPr lang="en-US" dirty="0">
                <a:ea typeface="新細明體" pitchFamily="18" charset="-120"/>
              </a:rPr>
              <a:t/>
            </a:r>
            <a:br>
              <a:rPr lang="en-US" dirty="0">
                <a:ea typeface="新細明體" pitchFamily="18" charset="-120"/>
              </a:rPr>
            </a:br>
            <a:r>
              <a:rPr lang="en-US" dirty="0">
                <a:ea typeface="新細明體" pitchFamily="18" charset="-120"/>
              </a:rPr>
              <a:t>			</a:t>
            </a:r>
            <a:endParaRPr lang="en-US" dirty="0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/>
      <p:bldP spid="16392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>
            <a:extLst>
              <a:ext uri="{FF2B5EF4-FFF2-40B4-BE49-F238E27FC236}">
                <a16:creationId xmlns:a16="http://schemas.microsoft.com/office/drawing/2014/main" id="{90A59487-BC8F-DF44-BC45-CFBA6027C115}"/>
              </a:ext>
            </a:extLst>
          </p:cNvPr>
          <p:cNvGrpSpPr>
            <a:grpSpLocks/>
          </p:cNvGrpSpPr>
          <p:nvPr/>
        </p:nvGrpSpPr>
        <p:grpSpPr bwMode="auto">
          <a:xfrm>
            <a:off x="4868333" y="4538134"/>
            <a:ext cx="2287588" cy="536575"/>
            <a:chOff x="1295038" y="2970212"/>
            <a:chExt cx="2283268" cy="535783"/>
          </a:xfrm>
        </p:grpSpPr>
        <p:grpSp>
          <p:nvGrpSpPr>
            <p:cNvPr id="63494" name="Group 20">
              <a:extLst>
                <a:ext uri="{FF2B5EF4-FFF2-40B4-BE49-F238E27FC236}">
                  <a16:creationId xmlns:a16="http://schemas.microsoft.com/office/drawing/2014/main" id="{EB44B4F0-6C74-9B48-AD1B-4C84F43B1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23D05F0-EEFA-A045-B17B-7878C812AF3A}"/>
                  </a:ext>
                </a:extLst>
              </p:cNvPr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2DB4311-F9DD-0F4A-A1FB-1233DD135387}"/>
                  </a:ext>
                </a:extLst>
              </p:cNvPr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53E3C7E-A2A2-9642-8BF4-8EF47AB01D3A}"/>
                  </a:ext>
                </a:extLst>
              </p:cNvPr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7036BE-18AC-B649-A367-6C1AA088A1BD}"/>
                </a:ext>
              </a:extLst>
            </p:cNvPr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EE7778-8220-6848-A523-7165E47D3325}"/>
                </a:ext>
              </a:extLst>
            </p:cNvPr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1DF4EE3-EA72-B847-8F7A-B649A1E5DB83}"/>
                </a:ext>
              </a:extLst>
            </p:cNvPr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91" name="TextBox 59">
            <a:extLst>
              <a:ext uri="{FF2B5EF4-FFF2-40B4-BE49-F238E27FC236}">
                <a16:creationId xmlns:a16="http://schemas.microsoft.com/office/drawing/2014/main" id="{5233C8E7-6525-C04D-828C-475FEA898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733" y="4690534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3493" name="TextBox 30">
            <a:extLst>
              <a:ext uri="{FF2B5EF4-FFF2-40B4-BE49-F238E27FC236}">
                <a16:creationId xmlns:a16="http://schemas.microsoft.com/office/drawing/2014/main" id="{E5BAE433-B42F-064E-9DB7-6502AD2B7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134" y="3090334"/>
            <a:ext cx="5751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0" b="1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</a:t>
            </a:r>
            <a:r>
              <a:rPr lang="en-US" altLang="en-US" sz="8000" b="1" baseline="-25000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2</a:t>
            </a:r>
            <a:r>
              <a:rPr lang="en-US" altLang="en-US" sz="8000" b="1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  C    D  )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D8DF80C-CD0E-E94A-AFF9-1D471246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66" y="1618721"/>
            <a:ext cx="4174067" cy="1905000"/>
          </a:xfrm>
        </p:spPr>
        <p:txBody>
          <a:bodyPr>
            <a:normAutofit fontScale="62500" lnSpcReduction="20000"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4100" dirty="0"/>
              <a:t>FD</a:t>
            </a:r>
            <a:r>
              <a:rPr lang="en-US" sz="4100" baseline="-25000" dirty="0"/>
              <a:t>1</a:t>
            </a:r>
            <a:r>
              <a:rPr lang="en-US" sz="4100" dirty="0"/>
              <a:t>:   </a:t>
            </a:r>
            <a:r>
              <a:rPr lang="en-US" altLang="zh-TW" sz="4100" dirty="0"/>
              <a:t>A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B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2</a:t>
            </a:r>
            <a:r>
              <a:rPr lang="en-US" altLang="zh-TW" sz="4100" dirty="0"/>
              <a:t>:  B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C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3</a:t>
            </a:r>
            <a:r>
              <a:rPr lang="en-US" altLang="zh-TW" sz="4100" dirty="0"/>
              <a:t>:  C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D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74320" indent="-274320">
              <a:buClr>
                <a:schemeClr val="accent3"/>
              </a:buClr>
              <a:buNone/>
              <a:defRPr/>
            </a:pPr>
            <a:r>
              <a:rPr lang="en-US" dirty="0">
                <a:ea typeface="新細明體" pitchFamily="18" charset="-120"/>
              </a:rPr>
              <a:t/>
            </a:r>
            <a:br>
              <a:rPr lang="en-US" dirty="0">
                <a:ea typeface="新細明體" pitchFamily="18" charset="-120"/>
              </a:rPr>
            </a:br>
            <a:r>
              <a:rPr lang="en-US" dirty="0">
                <a:ea typeface="新細明體" pitchFamily="18" charset="-120"/>
              </a:rPr>
              <a:t>			</a:t>
            </a:r>
            <a:endParaRPr lang="en-US" dirty="0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Content Placeholder 1">
            <a:extLst>
              <a:ext uri="{FF2B5EF4-FFF2-40B4-BE49-F238E27FC236}">
                <a16:creationId xmlns:a16="http://schemas.microsoft.com/office/drawing/2014/main" id="{C75CE698-23DC-E043-8086-CA9528638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4" y="1244599"/>
            <a:ext cx="7237410" cy="310703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FD</a:t>
            </a:r>
            <a:r>
              <a:rPr lang="en-US" altLang="en-US" baseline="-25000" dirty="0"/>
              <a:t>1</a:t>
            </a:r>
            <a:r>
              <a:rPr lang="en-US" altLang="en-US" dirty="0"/>
              <a:t>:   </a:t>
            </a:r>
            <a:r>
              <a:rPr lang="en-US" altLang="zh-TW" dirty="0">
                <a:ea typeface="PMingLiU" panose="02020500000000000000" pitchFamily="18" charset="-120"/>
              </a:rPr>
              <a:t>A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B</a:t>
            </a:r>
          </a:p>
          <a:p>
            <a:pPr eaLnBrk="1" hangingPunct="1"/>
            <a:r>
              <a:rPr lang="en-US" altLang="zh-TW" dirty="0">
                <a:ea typeface="PMingLiU" panose="02020500000000000000" pitchFamily="18" charset="-120"/>
              </a:rPr>
              <a:t>FD</a:t>
            </a:r>
            <a:r>
              <a:rPr lang="en-US" altLang="zh-TW" baseline="-25000" dirty="0">
                <a:ea typeface="PMingLiU" panose="02020500000000000000" pitchFamily="18" charset="-120"/>
              </a:rPr>
              <a:t>2</a:t>
            </a:r>
            <a:r>
              <a:rPr lang="en-US" altLang="zh-TW" dirty="0">
                <a:ea typeface="PMingLiU" panose="02020500000000000000" pitchFamily="18" charset="-120"/>
              </a:rPr>
              <a:t>:  B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C</a:t>
            </a:r>
          </a:p>
          <a:p>
            <a:pPr eaLnBrk="1" hangingPunct="1"/>
            <a:r>
              <a:rPr lang="en-US" altLang="zh-TW" dirty="0">
                <a:ea typeface="PMingLiU" panose="02020500000000000000" pitchFamily="18" charset="-120"/>
              </a:rPr>
              <a:t>FD</a:t>
            </a:r>
            <a:r>
              <a:rPr lang="en-US" altLang="zh-TW" baseline="-25000" dirty="0">
                <a:ea typeface="PMingLiU" panose="02020500000000000000" pitchFamily="18" charset="-120"/>
              </a:rPr>
              <a:t>3</a:t>
            </a:r>
            <a:r>
              <a:rPr lang="en-US" altLang="zh-TW" dirty="0">
                <a:ea typeface="PMingLiU" panose="02020500000000000000" pitchFamily="18" charset="-120"/>
              </a:rPr>
              <a:t>:  C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D</a:t>
            </a:r>
            <a:br>
              <a:rPr lang="en-US" altLang="zh-TW" dirty="0">
                <a:ea typeface="PMingLiU" panose="02020500000000000000" pitchFamily="18" charset="-120"/>
              </a:rPr>
            </a:br>
            <a:endParaRPr lang="en-US" altLang="zh-TW" dirty="0">
              <a:ea typeface="PMingLiU" panose="02020500000000000000" pitchFamily="18" charset="-120"/>
            </a:endParaRPr>
          </a:p>
          <a:p>
            <a:pPr eaLnBrk="1" hangingPunct="1">
              <a:buFont typeface="Wingdings 3" pitchFamily="2" charset="2"/>
              <a:buNone/>
            </a:pPr>
            <a:r>
              <a:rPr lang="en-US" altLang="en-US" dirty="0">
                <a:ea typeface="PMingLiU" panose="02020500000000000000" pitchFamily="18" charset="-120"/>
              </a:rPr>
              <a:t/>
            </a:r>
            <a:br>
              <a:rPr lang="en-US" altLang="en-US" dirty="0">
                <a:ea typeface="PMingLiU" panose="02020500000000000000" pitchFamily="18" charset="-120"/>
              </a:rPr>
            </a:br>
            <a:r>
              <a:rPr lang="en-US" altLang="en-US" dirty="0">
                <a:ea typeface="PMingLiU" panose="02020500000000000000" pitchFamily="18" charset="-120"/>
              </a:rPr>
              <a:t>R</a:t>
            </a:r>
            <a:r>
              <a:rPr lang="en-US" altLang="en-US" baseline="-25000" dirty="0">
                <a:ea typeface="PMingLiU" panose="02020500000000000000" pitchFamily="18" charset="-120"/>
              </a:rPr>
              <a:t>1</a:t>
            </a:r>
            <a:r>
              <a:rPr lang="en-US" altLang="en-US" dirty="0">
                <a:ea typeface="PMingLiU" panose="02020500000000000000" pitchFamily="18" charset="-120"/>
              </a:rPr>
              <a:t>(  A     B     C  )			R</a:t>
            </a:r>
            <a:r>
              <a:rPr lang="en-US" altLang="en-US" baseline="-25000" dirty="0">
                <a:ea typeface="PMingLiU" panose="02020500000000000000" pitchFamily="18" charset="-120"/>
              </a:rPr>
              <a:t>2</a:t>
            </a:r>
            <a:r>
              <a:rPr lang="en-US" altLang="en-US" dirty="0">
                <a:ea typeface="PMingLiU" panose="02020500000000000000" pitchFamily="18" charset="-120"/>
              </a:rPr>
              <a:t>(  C    D  )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grpSp>
        <p:nvGrpSpPr>
          <p:cNvPr id="64515" name="Group 41">
            <a:extLst>
              <a:ext uri="{FF2B5EF4-FFF2-40B4-BE49-F238E27FC236}">
                <a16:creationId xmlns:a16="http://schemas.microsoft.com/office/drawing/2014/main" id="{9DA143A0-9B64-CE45-B4A0-8CCDE643F66E}"/>
              </a:ext>
            </a:extLst>
          </p:cNvPr>
          <p:cNvGrpSpPr>
            <a:grpSpLocks/>
          </p:cNvGrpSpPr>
          <p:nvPr/>
        </p:nvGrpSpPr>
        <p:grpSpPr bwMode="auto">
          <a:xfrm>
            <a:off x="1436160" y="3910014"/>
            <a:ext cx="841375" cy="536575"/>
            <a:chOff x="1523206" y="2970212"/>
            <a:chExt cx="839788" cy="535782"/>
          </a:xfrm>
        </p:grpSpPr>
        <p:grpSp>
          <p:nvGrpSpPr>
            <p:cNvPr id="64536" name="Group 20">
              <a:extLst>
                <a:ext uri="{FF2B5EF4-FFF2-40B4-BE49-F238E27FC236}">
                  <a16:creationId xmlns:a16="http://schemas.microsoft.com/office/drawing/2014/main" id="{DC60A634-BD87-1047-8873-A820A20675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206" y="2970212"/>
              <a:ext cx="381794" cy="230188"/>
              <a:chOff x="1523206" y="3581400"/>
              <a:chExt cx="381794" cy="23018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3995E6E-8F09-B24F-8DB8-C5A227D6BB71}"/>
                  </a:ext>
                </a:extLst>
              </p:cNvPr>
              <p:cNvCxnSpPr/>
              <p:nvPr/>
            </p:nvCxnSpPr>
            <p:spPr>
              <a:xfrm>
                <a:off x="1524791" y="3809662"/>
                <a:ext cx="380281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A7F175B-DF79-D148-9A4C-8F1D67DC7662}"/>
                  </a:ext>
                </a:extLst>
              </p:cNvPr>
              <p:cNvCxnSpPr/>
              <p:nvPr/>
            </p:nvCxnSpPr>
            <p:spPr>
              <a:xfrm rot="5400000" flipH="1" flipV="1">
                <a:off x="1410659" y="3695531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388944C-E637-DF46-AF14-5224C57F7DE2}"/>
                  </a:ext>
                </a:extLst>
              </p:cNvPr>
              <p:cNvCxnSpPr/>
              <p:nvPr/>
            </p:nvCxnSpPr>
            <p:spPr>
              <a:xfrm rot="5400000" flipH="1" flipV="1">
                <a:off x="1790148" y="3694738"/>
                <a:ext cx="228262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54776F-FCB8-DC48-85CD-5F71DCB17A8E}"/>
                </a:ext>
              </a:extLst>
            </p:cNvPr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AB8AE8-F145-044B-A561-5AC8C6B4AE45}"/>
                </a:ext>
              </a:extLst>
            </p:cNvPr>
            <p:cNvCxnSpPr/>
            <p:nvPr/>
          </p:nvCxnSpPr>
          <p:spPr>
            <a:xfrm flipV="1">
              <a:off x="1676904" y="3504408"/>
              <a:ext cx="68450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BABC19-02AE-E94D-A3DE-53C23D8E7000}"/>
                </a:ext>
              </a:extLst>
            </p:cNvPr>
            <p:cNvCxnSpPr/>
            <p:nvPr/>
          </p:nvCxnSpPr>
          <p:spPr>
            <a:xfrm rot="5400000" flipH="1" flipV="1">
              <a:off x="2095897" y="3238896"/>
              <a:ext cx="532612" cy="15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516" name="Group 42">
            <a:extLst>
              <a:ext uri="{FF2B5EF4-FFF2-40B4-BE49-F238E27FC236}">
                <a16:creationId xmlns:a16="http://schemas.microsoft.com/office/drawing/2014/main" id="{B4DDEEEC-D10B-3945-9D73-66CCABD490AA}"/>
              </a:ext>
            </a:extLst>
          </p:cNvPr>
          <p:cNvGrpSpPr>
            <a:grpSpLocks/>
          </p:cNvGrpSpPr>
          <p:nvPr/>
        </p:nvGrpSpPr>
        <p:grpSpPr bwMode="auto">
          <a:xfrm>
            <a:off x="2048934" y="4594226"/>
            <a:ext cx="839788" cy="536575"/>
            <a:chOff x="1523206" y="2970212"/>
            <a:chExt cx="839788" cy="535782"/>
          </a:xfrm>
        </p:grpSpPr>
        <p:grpSp>
          <p:nvGrpSpPr>
            <p:cNvPr id="64529" name="Group 20">
              <a:extLst>
                <a:ext uri="{FF2B5EF4-FFF2-40B4-BE49-F238E27FC236}">
                  <a16:creationId xmlns:a16="http://schemas.microsoft.com/office/drawing/2014/main" id="{751CFBE1-09BA-7F49-ABE5-DCDE1CFE1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206" y="2970212"/>
              <a:ext cx="381794" cy="230188"/>
              <a:chOff x="1523206" y="3581400"/>
              <a:chExt cx="381794" cy="23018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1780CF5-50E5-7B42-A3A1-91D70A006629}"/>
                  </a:ext>
                </a:extLst>
              </p:cNvPr>
              <p:cNvCxnSpPr/>
              <p:nvPr/>
            </p:nvCxnSpPr>
            <p:spPr>
              <a:xfrm>
                <a:off x="1524794" y="3809662"/>
                <a:ext cx="406400" cy="15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BCBE233-C8AB-AA4B-B461-E0FB93538D91}"/>
                  </a:ext>
                </a:extLst>
              </p:cNvPr>
              <p:cNvCxnSpPr/>
              <p:nvPr/>
            </p:nvCxnSpPr>
            <p:spPr>
              <a:xfrm rot="5400000" flipH="1" flipV="1">
                <a:off x="1410662" y="3695530"/>
                <a:ext cx="226676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24C2C7A-38BA-B247-808A-B837299DBDE3}"/>
                  </a:ext>
                </a:extLst>
              </p:cNvPr>
              <p:cNvCxnSpPr/>
              <p:nvPr/>
            </p:nvCxnSpPr>
            <p:spPr>
              <a:xfrm rot="5400000" flipH="1" flipV="1">
                <a:off x="1803569" y="3682037"/>
                <a:ext cx="228262" cy="269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24EEBE-E584-9948-AB28-F2C19C6BD895}"/>
                </a:ext>
              </a:extLst>
            </p:cNvPr>
            <p:cNvCxnSpPr/>
            <p:nvPr/>
          </p:nvCxnSpPr>
          <p:spPr>
            <a:xfrm rot="5400000" flipH="1" flipV="1">
              <a:off x="1525813" y="3353025"/>
              <a:ext cx="30435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15E5CA-DE2D-A74A-9E49-A63DA143691D}"/>
                </a:ext>
              </a:extLst>
            </p:cNvPr>
            <p:cNvCxnSpPr/>
            <p:nvPr/>
          </p:nvCxnSpPr>
          <p:spPr>
            <a:xfrm flipV="1">
              <a:off x="1677194" y="3504409"/>
              <a:ext cx="6842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8906004-05DB-A240-8477-838058938CDA}"/>
                </a:ext>
              </a:extLst>
            </p:cNvPr>
            <p:cNvCxnSpPr/>
            <p:nvPr/>
          </p:nvCxnSpPr>
          <p:spPr>
            <a:xfrm rot="5400000" flipH="1" flipV="1">
              <a:off x="2095894" y="3238894"/>
              <a:ext cx="532612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517" name="Group 50">
            <a:extLst>
              <a:ext uri="{FF2B5EF4-FFF2-40B4-BE49-F238E27FC236}">
                <a16:creationId xmlns:a16="http://schemas.microsoft.com/office/drawing/2014/main" id="{9489B3EC-9C3D-804E-B838-3C421FE96F13}"/>
              </a:ext>
            </a:extLst>
          </p:cNvPr>
          <p:cNvGrpSpPr>
            <a:grpSpLocks/>
          </p:cNvGrpSpPr>
          <p:nvPr/>
        </p:nvGrpSpPr>
        <p:grpSpPr bwMode="auto">
          <a:xfrm>
            <a:off x="5782734" y="3911601"/>
            <a:ext cx="839788" cy="536575"/>
            <a:chOff x="1523206" y="2970212"/>
            <a:chExt cx="839788" cy="535782"/>
          </a:xfrm>
        </p:grpSpPr>
        <p:grpSp>
          <p:nvGrpSpPr>
            <p:cNvPr id="64522" name="Group 20">
              <a:extLst>
                <a:ext uri="{FF2B5EF4-FFF2-40B4-BE49-F238E27FC236}">
                  <a16:creationId xmlns:a16="http://schemas.microsoft.com/office/drawing/2014/main" id="{9F0E2CD4-A87B-5F49-8FBD-CF2BBAE0E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206" y="2970212"/>
              <a:ext cx="381794" cy="230188"/>
              <a:chOff x="1523206" y="3581400"/>
              <a:chExt cx="381794" cy="230188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5D70F64-DE75-DC4A-8D45-E0BE46A258DA}"/>
                  </a:ext>
                </a:extLst>
              </p:cNvPr>
              <p:cNvCxnSpPr/>
              <p:nvPr/>
            </p:nvCxnSpPr>
            <p:spPr>
              <a:xfrm>
                <a:off x="1524794" y="3809662"/>
                <a:ext cx="406400" cy="15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3264400-D99C-3A49-BACB-3875CFEA3AB6}"/>
                  </a:ext>
                </a:extLst>
              </p:cNvPr>
              <p:cNvCxnSpPr/>
              <p:nvPr/>
            </p:nvCxnSpPr>
            <p:spPr>
              <a:xfrm rot="5400000" flipH="1" flipV="1">
                <a:off x="1410662" y="3695530"/>
                <a:ext cx="226676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DB7454-EB4B-BA48-8784-9E58AB6AEBC0}"/>
                  </a:ext>
                </a:extLst>
              </p:cNvPr>
              <p:cNvCxnSpPr/>
              <p:nvPr/>
            </p:nvCxnSpPr>
            <p:spPr>
              <a:xfrm rot="5400000" flipH="1" flipV="1">
                <a:off x="1803569" y="3682037"/>
                <a:ext cx="228262" cy="269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E6A834-7041-0B43-9F77-6653F98FA90D}"/>
                </a:ext>
              </a:extLst>
            </p:cNvPr>
            <p:cNvCxnSpPr/>
            <p:nvPr/>
          </p:nvCxnSpPr>
          <p:spPr>
            <a:xfrm rot="5400000" flipH="1" flipV="1">
              <a:off x="1525813" y="3353025"/>
              <a:ext cx="30435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231011A-C0E2-4142-A3BA-10F42C290C1C}"/>
                </a:ext>
              </a:extLst>
            </p:cNvPr>
            <p:cNvCxnSpPr/>
            <p:nvPr/>
          </p:nvCxnSpPr>
          <p:spPr>
            <a:xfrm flipV="1">
              <a:off x="1677194" y="3504409"/>
              <a:ext cx="6842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90AF7FC-0116-B84D-8BF3-0486942932DF}"/>
                </a:ext>
              </a:extLst>
            </p:cNvPr>
            <p:cNvCxnSpPr/>
            <p:nvPr/>
          </p:nvCxnSpPr>
          <p:spPr>
            <a:xfrm rot="5400000" flipH="1" flipV="1">
              <a:off x="2095894" y="3238894"/>
              <a:ext cx="532612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518" name="TextBox 58">
            <a:extLst>
              <a:ext uri="{FF2B5EF4-FFF2-40B4-BE49-F238E27FC236}">
                <a16:creationId xmlns:a16="http://schemas.microsoft.com/office/drawing/2014/main" id="{2730E2DD-F3B8-EF40-8710-DC45D06C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808" y="5603085"/>
            <a:ext cx="1070995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Has all 3 functional dependencies!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Therefore, it’s preserving the dependencies</a:t>
            </a:r>
          </a:p>
        </p:txBody>
      </p:sp>
      <p:sp>
        <p:nvSpPr>
          <p:cNvPr id="64519" name="TextBox 59">
            <a:extLst>
              <a:ext uri="{FF2B5EF4-FFF2-40B4-BE49-F238E27FC236}">
                <a16:creationId xmlns:a16="http://schemas.microsoft.com/office/drawing/2014/main" id="{B3BD4249-2061-9A47-B9BC-1548E7703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534" y="406400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520" name="TextBox 60">
            <a:extLst>
              <a:ext uri="{FF2B5EF4-FFF2-40B4-BE49-F238E27FC236}">
                <a16:creationId xmlns:a16="http://schemas.microsoft.com/office/drawing/2014/main" id="{F2BDF567-7B53-AF4C-903D-4357C8F81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134" y="4760914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521" name="TextBox 61">
            <a:extLst>
              <a:ext uri="{FF2B5EF4-FFF2-40B4-BE49-F238E27FC236}">
                <a16:creationId xmlns:a16="http://schemas.microsoft.com/office/drawing/2014/main" id="{5FB3C472-9D91-7441-A54B-CDBA2726E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0934" y="406400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8818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2">
            <a:extLst>
              <a:ext uri="{FF2B5EF4-FFF2-40B4-BE49-F238E27FC236}">
                <a16:creationId xmlns:a16="http://schemas.microsoft.com/office/drawing/2014/main" id="{3E3020C5-C952-3644-8B3E-7FDFA02B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49" y="178724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 sz="3800" dirty="0">
                <a:ea typeface="PMingLiU" panose="02020500000000000000" pitchFamily="18" charset="-120"/>
              </a:rPr>
              <a:t>Example of Non-Dependency Preservation</a:t>
            </a:r>
            <a:endParaRPr lang="en-US" altLang="en-US" sz="3800" dirty="0"/>
          </a:p>
        </p:txBody>
      </p:sp>
      <p:sp>
        <p:nvSpPr>
          <p:cNvPr id="65539" name="Content Placeholder 1">
            <a:extLst>
              <a:ext uri="{FF2B5EF4-FFF2-40B4-BE49-F238E27FC236}">
                <a16:creationId xmlns:a16="http://schemas.microsoft.com/office/drawing/2014/main" id="{371A14DB-562F-C849-BA14-AD4F0AF8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31791"/>
            <a:ext cx="11587942" cy="517114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R(A B C D)</a:t>
            </a:r>
            <a:br>
              <a:rPr lang="en-US" altLang="en-US" sz="3200" dirty="0"/>
            </a:br>
            <a:endParaRPr lang="en-US" altLang="en-US" sz="3200" dirty="0"/>
          </a:p>
          <a:p>
            <a:pPr eaLnBrk="1" hangingPunct="1"/>
            <a:r>
              <a:rPr lang="en-US" altLang="en-US" sz="3200" dirty="0"/>
              <a:t>FD</a:t>
            </a:r>
            <a:r>
              <a:rPr lang="en-US" altLang="en-US" sz="3200" baseline="-25000" dirty="0"/>
              <a:t>1</a:t>
            </a:r>
            <a:r>
              <a:rPr lang="en-US" altLang="en-US" sz="3200" dirty="0"/>
              <a:t>:  </a:t>
            </a:r>
            <a:r>
              <a:rPr lang="en-US" altLang="zh-TW" sz="3200" dirty="0">
                <a:ea typeface="PMingLiU" panose="02020500000000000000" pitchFamily="18" charset="-120"/>
              </a:rPr>
              <a:t>A </a:t>
            </a:r>
            <a:r>
              <a:rPr lang="en-US" altLang="zh-TW" sz="3200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sz="3200" dirty="0">
                <a:ea typeface="PMingLiU" panose="02020500000000000000" pitchFamily="18" charset="-120"/>
              </a:rPr>
              <a:t> B</a:t>
            </a:r>
          </a:p>
          <a:p>
            <a:pPr eaLnBrk="1" hangingPunct="1"/>
            <a:r>
              <a:rPr lang="en-US" altLang="zh-TW" sz="3200" dirty="0">
                <a:ea typeface="PMingLiU" panose="02020500000000000000" pitchFamily="18" charset="-120"/>
              </a:rPr>
              <a:t>FD</a:t>
            </a:r>
            <a:r>
              <a:rPr lang="en-US" altLang="zh-TW" sz="3200" baseline="-25000" dirty="0">
                <a:ea typeface="PMingLiU" panose="02020500000000000000" pitchFamily="18" charset="-120"/>
              </a:rPr>
              <a:t>2</a:t>
            </a:r>
            <a:r>
              <a:rPr lang="en-US" altLang="zh-TW" sz="3200" dirty="0">
                <a:ea typeface="PMingLiU" panose="02020500000000000000" pitchFamily="18" charset="-120"/>
              </a:rPr>
              <a:t>:  B </a:t>
            </a:r>
            <a:r>
              <a:rPr lang="en-US" altLang="zh-TW" sz="3200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sz="3200" dirty="0">
                <a:ea typeface="PMingLiU" panose="02020500000000000000" pitchFamily="18" charset="-120"/>
              </a:rPr>
              <a:t> C</a:t>
            </a:r>
          </a:p>
          <a:p>
            <a:pPr eaLnBrk="1" hangingPunct="1"/>
            <a:r>
              <a:rPr lang="en-US" altLang="zh-TW" sz="3200" dirty="0">
                <a:ea typeface="PMingLiU" panose="02020500000000000000" pitchFamily="18" charset="-120"/>
              </a:rPr>
              <a:t>FD</a:t>
            </a:r>
            <a:r>
              <a:rPr lang="en-US" altLang="zh-TW" sz="3200" baseline="-25000" dirty="0">
                <a:ea typeface="PMingLiU" panose="02020500000000000000" pitchFamily="18" charset="-120"/>
              </a:rPr>
              <a:t>3</a:t>
            </a:r>
            <a:r>
              <a:rPr lang="en-US" altLang="zh-TW" sz="3200" dirty="0">
                <a:ea typeface="PMingLiU" panose="02020500000000000000" pitchFamily="18" charset="-120"/>
              </a:rPr>
              <a:t>:  C </a:t>
            </a:r>
            <a:r>
              <a:rPr lang="en-US" altLang="zh-TW" sz="3200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sz="3200" dirty="0">
                <a:ea typeface="PMingLiU" panose="02020500000000000000" pitchFamily="18" charset="-120"/>
              </a:rPr>
              <a:t> D</a:t>
            </a:r>
            <a:br>
              <a:rPr lang="en-US" altLang="zh-TW" sz="3200" dirty="0">
                <a:ea typeface="PMingLiU" panose="02020500000000000000" pitchFamily="18" charset="-120"/>
              </a:rPr>
            </a:br>
            <a:endParaRPr lang="en-US" altLang="zh-TW" sz="3200" dirty="0">
              <a:ea typeface="PMingLiU" panose="02020500000000000000" pitchFamily="18" charset="-120"/>
            </a:endParaRPr>
          </a:p>
          <a:p>
            <a:pPr eaLnBrk="1" hangingPunct="1"/>
            <a:r>
              <a:rPr lang="en-US" altLang="en-US" sz="3200" dirty="0">
                <a:ea typeface="PMingLiU" panose="02020500000000000000" pitchFamily="18" charset="-120"/>
              </a:rPr>
              <a:t>Decomposition:</a:t>
            </a:r>
            <a:br>
              <a:rPr lang="en-US" altLang="en-US" sz="3200" dirty="0">
                <a:ea typeface="PMingLiU" panose="02020500000000000000" pitchFamily="18" charset="-120"/>
              </a:rPr>
            </a:br>
            <a:r>
              <a:rPr lang="en-US" altLang="en-US" sz="3200" dirty="0">
                <a:ea typeface="PMingLiU" panose="02020500000000000000" pitchFamily="18" charset="-120"/>
              </a:rPr>
              <a:t>R</a:t>
            </a:r>
            <a:r>
              <a:rPr lang="en-US" altLang="en-US" sz="3200" baseline="-25000" dirty="0">
                <a:ea typeface="PMingLiU" panose="02020500000000000000" pitchFamily="18" charset="-120"/>
              </a:rPr>
              <a:t>1</a:t>
            </a:r>
            <a:r>
              <a:rPr lang="en-US" altLang="en-US" sz="3200" dirty="0">
                <a:ea typeface="PMingLiU" panose="02020500000000000000" pitchFamily="18" charset="-120"/>
              </a:rPr>
              <a:t>(A C D)		R</a:t>
            </a:r>
            <a:r>
              <a:rPr lang="en-US" altLang="en-US" sz="3200" baseline="-25000" dirty="0">
                <a:ea typeface="PMingLiU" panose="02020500000000000000" pitchFamily="18" charset="-120"/>
              </a:rPr>
              <a:t>2</a:t>
            </a:r>
            <a:r>
              <a:rPr lang="en-US" altLang="en-US" sz="3200" dirty="0">
                <a:ea typeface="PMingLiU" panose="02020500000000000000" pitchFamily="18" charset="-120"/>
              </a:rPr>
              <a:t>(B C)</a:t>
            </a:r>
            <a:endParaRPr lang="en-US" altLang="en-US" sz="3200" dirty="0"/>
          </a:p>
          <a:p>
            <a:pPr eaLnBrk="1" hangingPunct="1"/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891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>
            <a:extLst>
              <a:ext uri="{FF2B5EF4-FFF2-40B4-BE49-F238E27FC236}">
                <a16:creationId xmlns:a16="http://schemas.microsoft.com/office/drawing/2014/main" id="{C014E3EF-BF0D-354F-BED3-97F4D5490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8667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4100" dirty="0"/>
              <a:t>FD</a:t>
            </a:r>
            <a:r>
              <a:rPr lang="en-US" sz="4100" baseline="-25000" dirty="0"/>
              <a:t>1</a:t>
            </a:r>
            <a:r>
              <a:rPr lang="en-US" sz="4100" dirty="0"/>
              <a:t>:   </a:t>
            </a:r>
            <a:r>
              <a:rPr lang="en-US" altLang="zh-TW" sz="4100" dirty="0"/>
              <a:t>A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B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2</a:t>
            </a:r>
            <a:r>
              <a:rPr lang="en-US" altLang="zh-TW" sz="4100" dirty="0"/>
              <a:t>:  B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C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3</a:t>
            </a:r>
            <a:r>
              <a:rPr lang="en-US" altLang="zh-TW" sz="4100" dirty="0"/>
              <a:t>:  C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D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74320" indent="-274320">
              <a:buClr>
                <a:schemeClr val="accent3"/>
              </a:buClr>
              <a:buNone/>
              <a:defRPr/>
            </a:pPr>
            <a:r>
              <a:rPr lang="en-US" dirty="0">
                <a:ea typeface="新細明體" pitchFamily="18" charset="-120"/>
              </a:rPr>
              <a:t/>
            </a:r>
            <a:br>
              <a:rPr lang="en-US" dirty="0">
                <a:ea typeface="新細明體" pitchFamily="18" charset="-120"/>
              </a:rPr>
            </a:br>
            <a:r>
              <a:rPr lang="en-US" dirty="0">
                <a:ea typeface="新細明體" pitchFamily="18" charset="-120"/>
              </a:rPr>
              <a:t>			</a:t>
            </a:r>
            <a:endParaRPr lang="en-US" dirty="0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  <p:sp>
        <p:nvSpPr>
          <p:cNvPr id="16392" name="TextBox 60">
            <a:extLst>
              <a:ext uri="{FF2B5EF4-FFF2-40B4-BE49-F238E27FC236}">
                <a16:creationId xmlns:a16="http://schemas.microsoft.com/office/drawing/2014/main" id="{CA95DA92-62FB-DC4C-847C-60F7BC46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96146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6564" name="TextBox 30">
            <a:extLst>
              <a:ext uri="{FF2B5EF4-FFF2-40B4-BE49-F238E27FC236}">
                <a16:creationId xmlns:a16="http://schemas.microsoft.com/office/drawing/2014/main" id="{3E1431DC-B152-2F49-A917-F915B2F87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513668"/>
            <a:ext cx="75580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0" b="1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</a:t>
            </a:r>
            <a:r>
              <a:rPr lang="en-US" altLang="en-US" sz="8000" b="1" baseline="-25000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en-US" sz="8000" b="1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  A    C    D  )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286BB70B-BE12-1F45-9B93-4DB979375987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809068"/>
            <a:ext cx="2287588" cy="536575"/>
            <a:chOff x="1295038" y="2970212"/>
            <a:chExt cx="2283268" cy="535783"/>
          </a:xfrm>
        </p:grpSpPr>
        <p:grpSp>
          <p:nvGrpSpPr>
            <p:cNvPr id="66566" name="Group 20">
              <a:extLst>
                <a:ext uri="{FF2B5EF4-FFF2-40B4-BE49-F238E27FC236}">
                  <a16:creationId xmlns:a16="http://schemas.microsoft.com/office/drawing/2014/main" id="{0AC1C50A-FB7C-664D-8B3B-F936506EE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ADA1B0F-A070-7A48-BD7D-2C9541E0489B}"/>
                  </a:ext>
                </a:extLst>
              </p:cNvPr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9AD8813-5821-1243-8751-49EC68E4D08D}"/>
                  </a:ext>
                </a:extLst>
              </p:cNvPr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11AF47-DE91-8848-99BE-F5FF5BF7B06F}"/>
                  </a:ext>
                </a:extLst>
              </p:cNvPr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4A8C29-27BA-D64D-A3C8-020E3102BDA7}"/>
                </a:ext>
              </a:extLst>
            </p:cNvPr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9D974D-C1E0-E043-999D-0027ABB56D03}"/>
                </a:ext>
              </a:extLst>
            </p:cNvPr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08F948B-470D-D24D-8C4B-6E520BA9F5A5}"/>
                </a:ext>
              </a:extLst>
            </p:cNvPr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3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>
            <a:extLst>
              <a:ext uri="{FF2B5EF4-FFF2-40B4-BE49-F238E27FC236}">
                <a16:creationId xmlns:a16="http://schemas.microsoft.com/office/drawing/2014/main" id="{A926CEC8-2986-9A45-9329-9AF026805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3" y="1523999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4100" dirty="0"/>
              <a:t>FD</a:t>
            </a:r>
            <a:r>
              <a:rPr lang="en-US" sz="4100" baseline="-25000" dirty="0"/>
              <a:t>1</a:t>
            </a:r>
            <a:r>
              <a:rPr lang="en-US" sz="4100" dirty="0"/>
              <a:t>:   </a:t>
            </a:r>
            <a:r>
              <a:rPr lang="en-US" altLang="zh-TW" sz="4100" dirty="0"/>
              <a:t>A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B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2</a:t>
            </a:r>
            <a:r>
              <a:rPr lang="en-US" altLang="zh-TW" sz="4100" dirty="0"/>
              <a:t>:  B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C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4100" dirty="0"/>
              <a:t>FD</a:t>
            </a:r>
            <a:r>
              <a:rPr lang="en-US" altLang="zh-TW" sz="4100" baseline="-25000" dirty="0"/>
              <a:t>3</a:t>
            </a:r>
            <a:r>
              <a:rPr lang="en-US" altLang="zh-TW" sz="4100" dirty="0"/>
              <a:t>:  C </a:t>
            </a:r>
            <a:r>
              <a:rPr lang="en-US" altLang="zh-TW" sz="4100" dirty="0">
                <a:sym typeface="Wingdings" charset="2"/>
              </a:rPr>
              <a:t></a:t>
            </a:r>
            <a:r>
              <a:rPr lang="en-US" altLang="zh-TW" sz="4100" dirty="0"/>
              <a:t> D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74320" indent="-274320">
              <a:buClr>
                <a:schemeClr val="accent3"/>
              </a:buClr>
              <a:buNone/>
              <a:defRPr/>
            </a:pPr>
            <a:r>
              <a:rPr lang="en-US" dirty="0">
                <a:ea typeface="新細明體" pitchFamily="18" charset="-120"/>
              </a:rPr>
              <a:t/>
            </a:r>
            <a:br>
              <a:rPr lang="en-US" dirty="0">
                <a:ea typeface="新細明體" pitchFamily="18" charset="-120"/>
              </a:rPr>
            </a:br>
            <a:r>
              <a:rPr lang="en-US" dirty="0">
                <a:ea typeface="新細明體" pitchFamily="18" charset="-120"/>
              </a:rPr>
              <a:t>			</a:t>
            </a:r>
            <a:endParaRPr lang="en-US" dirty="0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9394D990-3ECA-1E43-BDD3-7872C00A7E4A}"/>
              </a:ext>
            </a:extLst>
          </p:cNvPr>
          <p:cNvGrpSpPr>
            <a:grpSpLocks/>
          </p:cNvGrpSpPr>
          <p:nvPr/>
        </p:nvGrpSpPr>
        <p:grpSpPr bwMode="auto">
          <a:xfrm>
            <a:off x="2937933" y="4876800"/>
            <a:ext cx="2287588" cy="536575"/>
            <a:chOff x="1295038" y="2970212"/>
            <a:chExt cx="2283268" cy="535783"/>
          </a:xfrm>
        </p:grpSpPr>
        <p:grpSp>
          <p:nvGrpSpPr>
            <p:cNvPr id="67590" name="Group 20">
              <a:extLst>
                <a:ext uri="{FF2B5EF4-FFF2-40B4-BE49-F238E27FC236}">
                  <a16:creationId xmlns:a16="http://schemas.microsoft.com/office/drawing/2014/main" id="{6F95E3EA-B0FD-0742-919F-1542E907C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F1225D4-81CE-3349-B38F-C68578B6FEB5}"/>
                  </a:ext>
                </a:extLst>
              </p:cNvPr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B738497-CD4F-6E4E-97EF-32DBC1E1B52C}"/>
                  </a:ext>
                </a:extLst>
              </p:cNvPr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957A433-31AB-294B-85E6-632DB5C60A9F}"/>
                  </a:ext>
                </a:extLst>
              </p:cNvPr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DAE1A9-B959-AC4F-BB34-7AFF8D75B8F4}"/>
                </a:ext>
              </a:extLst>
            </p:cNvPr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F6B273-4830-0341-A589-914C2B770E4E}"/>
                </a:ext>
              </a:extLst>
            </p:cNvPr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6A5152F-FA3C-6744-B7B0-A7192A155E63}"/>
                </a:ext>
              </a:extLst>
            </p:cNvPr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91" name="TextBox 59">
            <a:extLst>
              <a:ext uri="{FF2B5EF4-FFF2-40B4-BE49-F238E27FC236}">
                <a16:creationId xmlns:a16="http://schemas.microsoft.com/office/drawing/2014/main" id="{CC935F13-C528-CC41-B30A-88F694D32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133" y="502920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7589" name="TextBox 30">
            <a:extLst>
              <a:ext uri="{FF2B5EF4-FFF2-40B4-BE49-F238E27FC236}">
                <a16:creationId xmlns:a16="http://schemas.microsoft.com/office/drawing/2014/main" id="{9278FA46-A65A-694D-AA37-06CE62956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934" y="3429000"/>
            <a:ext cx="5751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0" b="1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</a:t>
            </a:r>
            <a:r>
              <a:rPr lang="en-US" altLang="en-US" sz="8000" b="1" baseline="-25000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2</a:t>
            </a:r>
            <a:r>
              <a:rPr lang="en-US" altLang="en-US" sz="8000" b="1">
                <a:solidFill>
                  <a:srgbClr val="0000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  B    C  )</a:t>
            </a:r>
          </a:p>
        </p:txBody>
      </p:sp>
    </p:spTree>
    <p:extLst>
      <p:ext uri="{BB962C8B-B14F-4D97-AF65-F5344CB8AC3E}">
        <p14:creationId xmlns:p14="http://schemas.microsoft.com/office/powerpoint/2010/main" val="28107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026">
            <a:extLst>
              <a:ext uri="{FF2B5EF4-FFF2-40B4-BE49-F238E27FC236}">
                <a16:creationId xmlns:a16="http://schemas.microsoft.com/office/drawing/2014/main" id="{CC5F8209-177A-BD47-BCBF-68AD5DA31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b="1" dirty="0">
                <a:solidFill>
                  <a:srgbClr val="7030A0"/>
                </a:solidFill>
              </a:rPr>
              <a:t>Example Functional Dependency that holds for all Time</a:t>
            </a:r>
          </a:p>
        </p:txBody>
      </p:sp>
      <p:sp>
        <p:nvSpPr>
          <p:cNvPr id="50180" name="Rectangle 1027">
            <a:extLst>
              <a:ext uri="{FF2B5EF4-FFF2-40B4-BE49-F238E27FC236}">
                <a16:creationId xmlns:a16="http://schemas.microsoft.com/office/drawing/2014/main" id="{0ACF1FF2-CEDA-BC4F-9385-40B104969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Consider the values shown in </a:t>
            </a:r>
            <a:r>
              <a:rPr lang="en-US" altLang="en-US" sz="3200" b="1" dirty="0" err="1"/>
              <a:t>staffNo</a:t>
            </a:r>
            <a:r>
              <a:rPr lang="en-US" altLang="en-US" sz="3200" b="1" dirty="0"/>
              <a:t> and </a:t>
            </a:r>
            <a:r>
              <a:rPr lang="en-US" altLang="en-US" sz="3200" b="1" dirty="0" err="1"/>
              <a:t>sName</a:t>
            </a:r>
            <a:r>
              <a:rPr lang="en-US" altLang="en-US" sz="3200" b="1" dirty="0"/>
              <a:t> attributes of the Staff relation. </a:t>
            </a:r>
          </a:p>
          <a:p>
            <a:pPr>
              <a:lnSpc>
                <a:spcPct val="90000"/>
              </a:lnSpc>
            </a:pPr>
            <a:endParaRPr lang="en-US" altLang="en-US" sz="3200" b="1" dirty="0"/>
          </a:p>
          <a:p>
            <a:pPr>
              <a:lnSpc>
                <a:spcPct val="90000"/>
              </a:lnSpc>
            </a:pPr>
            <a:endParaRPr lang="en-US" altLang="en-US" sz="3200" b="1" dirty="0"/>
          </a:p>
          <a:p>
            <a:pPr>
              <a:lnSpc>
                <a:spcPct val="90000"/>
              </a:lnSpc>
            </a:pPr>
            <a:endParaRPr lang="en-US" altLang="en-US" sz="3200" b="1" dirty="0"/>
          </a:p>
          <a:p>
            <a:pPr>
              <a:lnSpc>
                <a:spcPct val="90000"/>
              </a:lnSpc>
            </a:pPr>
            <a:endParaRPr lang="en-US" altLang="en-US" sz="3200" b="1" dirty="0"/>
          </a:p>
          <a:p>
            <a:pPr>
              <a:lnSpc>
                <a:spcPct val="90000"/>
              </a:lnSpc>
            </a:pPr>
            <a:endParaRPr lang="en-US" altLang="en-US" sz="3200" b="1" dirty="0"/>
          </a:p>
          <a:p>
            <a:pPr>
              <a:lnSpc>
                <a:spcPct val="90000"/>
              </a:lnSpc>
            </a:pPr>
            <a:r>
              <a:rPr lang="en-US" altLang="en-US" sz="3200" b="1" dirty="0"/>
              <a:t>Based on sample data, the following functional dependencies appear to hold.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800" b="1" dirty="0" err="1">
                <a:solidFill>
                  <a:srgbClr val="C00000"/>
                </a:solidFill>
              </a:rPr>
              <a:t>staffNo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>
                <a:solidFill>
                  <a:srgbClr val="C00000"/>
                </a:solidFill>
                <a:cs typeface="Times New Roman" panose="02020603050405020304" pitchFamily="18" charset="0"/>
              </a:rPr>
              <a:t>→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 err="1">
                <a:solidFill>
                  <a:srgbClr val="C00000"/>
                </a:solidFill>
              </a:rPr>
              <a:t>sName</a:t>
            </a:r>
            <a:endParaRPr lang="en-US" altLang="en-US" sz="2800" b="1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800" b="1" dirty="0" err="1">
                <a:solidFill>
                  <a:srgbClr val="C00000"/>
                </a:solidFill>
              </a:rPr>
              <a:t>sName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>
                <a:solidFill>
                  <a:srgbClr val="C00000"/>
                </a:solidFill>
                <a:cs typeface="Times New Roman" panose="02020603050405020304" pitchFamily="18" charset="0"/>
              </a:rPr>
              <a:t>→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 err="1">
                <a:solidFill>
                  <a:srgbClr val="C00000"/>
                </a:solidFill>
              </a:rPr>
              <a:t>staffNo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50182" name="Picture 1031" descr="DS3-Figure 13-01">
            <a:extLst>
              <a:ext uri="{FF2B5EF4-FFF2-40B4-BE49-F238E27FC236}">
                <a16:creationId xmlns:a16="http://schemas.microsoft.com/office/drawing/2014/main" id="{8223E2DB-4AC8-5249-8D35-979632ED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4"/>
          <a:stretch>
            <a:fillRect/>
          </a:stretch>
        </p:blipFill>
        <p:spPr bwMode="auto">
          <a:xfrm>
            <a:off x="4667250" y="1983441"/>
            <a:ext cx="4714875" cy="258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1">
            <a:extLst>
              <a:ext uri="{FF2B5EF4-FFF2-40B4-BE49-F238E27FC236}">
                <a16:creationId xmlns:a16="http://schemas.microsoft.com/office/drawing/2014/main" id="{D0225B77-E7C3-BC4D-9640-717331D9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67" y="1913467"/>
            <a:ext cx="8229600" cy="2743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FD</a:t>
            </a:r>
            <a:r>
              <a:rPr lang="en-US" altLang="en-US" baseline="-25000"/>
              <a:t>1</a:t>
            </a:r>
            <a:r>
              <a:rPr lang="en-US" altLang="en-US"/>
              <a:t>:   </a:t>
            </a:r>
            <a:r>
              <a:rPr lang="en-US" altLang="zh-TW">
                <a:ea typeface="PMingLiU" panose="02020500000000000000" pitchFamily="18" charset="-120"/>
              </a:rPr>
              <a:t>A </a:t>
            </a:r>
            <a:r>
              <a:rPr lang="en-US" altLang="zh-TW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>
                <a:ea typeface="PMingLiU" panose="02020500000000000000" pitchFamily="18" charset="-120"/>
              </a:rPr>
              <a:t> B</a:t>
            </a:r>
          </a:p>
          <a:p>
            <a:pPr eaLnBrk="1" hangingPunct="1"/>
            <a:r>
              <a:rPr lang="en-US" altLang="zh-TW">
                <a:ea typeface="PMingLiU" panose="02020500000000000000" pitchFamily="18" charset="-120"/>
              </a:rPr>
              <a:t>FD</a:t>
            </a:r>
            <a:r>
              <a:rPr lang="en-US" altLang="zh-TW" baseline="-25000">
                <a:ea typeface="PMingLiU" panose="02020500000000000000" pitchFamily="18" charset="-120"/>
              </a:rPr>
              <a:t>2</a:t>
            </a:r>
            <a:r>
              <a:rPr lang="en-US" altLang="zh-TW">
                <a:ea typeface="PMingLiU" panose="02020500000000000000" pitchFamily="18" charset="-120"/>
              </a:rPr>
              <a:t>:  B </a:t>
            </a:r>
            <a:r>
              <a:rPr lang="en-US" altLang="zh-TW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>
                <a:ea typeface="PMingLiU" panose="02020500000000000000" pitchFamily="18" charset="-120"/>
              </a:rPr>
              <a:t> C</a:t>
            </a:r>
          </a:p>
          <a:p>
            <a:pPr eaLnBrk="1" hangingPunct="1"/>
            <a:r>
              <a:rPr lang="en-US" altLang="zh-TW">
                <a:ea typeface="PMingLiU" panose="02020500000000000000" pitchFamily="18" charset="-120"/>
              </a:rPr>
              <a:t>FD</a:t>
            </a:r>
            <a:r>
              <a:rPr lang="en-US" altLang="zh-TW" baseline="-25000">
                <a:ea typeface="PMingLiU" panose="02020500000000000000" pitchFamily="18" charset="-120"/>
              </a:rPr>
              <a:t>3</a:t>
            </a:r>
            <a:r>
              <a:rPr lang="en-US" altLang="zh-TW">
                <a:ea typeface="PMingLiU" panose="02020500000000000000" pitchFamily="18" charset="-120"/>
              </a:rPr>
              <a:t>:  C </a:t>
            </a:r>
            <a:r>
              <a:rPr lang="en-US" altLang="zh-TW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>
                <a:ea typeface="PMingLiU" panose="02020500000000000000" pitchFamily="18" charset="-120"/>
              </a:rPr>
              <a:t> D</a:t>
            </a:r>
            <a:br>
              <a:rPr lang="en-US" altLang="zh-TW">
                <a:ea typeface="PMingLiU" panose="02020500000000000000" pitchFamily="18" charset="-120"/>
              </a:rPr>
            </a:br>
            <a:endParaRPr lang="en-US" altLang="zh-TW">
              <a:ea typeface="PMingLiU" panose="02020500000000000000" pitchFamily="18" charset="-120"/>
            </a:endParaRPr>
          </a:p>
          <a:p>
            <a:pPr eaLnBrk="1" hangingPunct="1">
              <a:buFont typeface="Wingdings 3" pitchFamily="2" charset="2"/>
              <a:buNone/>
            </a:pPr>
            <a:r>
              <a:rPr lang="en-US" altLang="en-US">
                <a:ea typeface="PMingLiU" panose="02020500000000000000" pitchFamily="18" charset="-120"/>
              </a:rPr>
              <a:t/>
            </a:r>
            <a:br>
              <a:rPr lang="en-US" altLang="en-US">
                <a:ea typeface="PMingLiU" panose="02020500000000000000" pitchFamily="18" charset="-120"/>
              </a:rPr>
            </a:br>
            <a:r>
              <a:rPr lang="en-US" altLang="en-US">
                <a:ea typeface="PMingLiU" panose="02020500000000000000" pitchFamily="18" charset="-120"/>
              </a:rPr>
              <a:t>R</a:t>
            </a:r>
            <a:r>
              <a:rPr lang="en-US" altLang="en-US" baseline="-25000">
                <a:ea typeface="PMingLiU" panose="02020500000000000000" pitchFamily="18" charset="-120"/>
              </a:rPr>
              <a:t>1</a:t>
            </a:r>
            <a:r>
              <a:rPr lang="en-US" altLang="en-US">
                <a:ea typeface="PMingLiU" panose="02020500000000000000" pitchFamily="18" charset="-120"/>
              </a:rPr>
              <a:t>(  A     C     D  )			R</a:t>
            </a:r>
            <a:r>
              <a:rPr lang="en-US" altLang="en-US" baseline="-25000">
                <a:ea typeface="PMingLiU" panose="02020500000000000000" pitchFamily="18" charset="-120"/>
              </a:rPr>
              <a:t>2</a:t>
            </a:r>
            <a:r>
              <a:rPr lang="en-US" altLang="en-US">
                <a:ea typeface="PMingLiU" panose="02020500000000000000" pitchFamily="18" charset="-120"/>
              </a:rPr>
              <a:t>(  B     C  )</a:t>
            </a:r>
            <a:endParaRPr lang="en-US" altLang="en-US"/>
          </a:p>
          <a:p>
            <a:pPr eaLnBrk="1" hangingPunct="1"/>
            <a:endParaRPr lang="en-US" altLang="en-US"/>
          </a:p>
        </p:txBody>
      </p:sp>
      <p:grpSp>
        <p:nvGrpSpPr>
          <p:cNvPr id="68611" name="Group 42">
            <a:extLst>
              <a:ext uri="{FF2B5EF4-FFF2-40B4-BE49-F238E27FC236}">
                <a16:creationId xmlns:a16="http://schemas.microsoft.com/office/drawing/2014/main" id="{C8D16A0A-FF12-5A4D-A40D-5E18DD5F4746}"/>
              </a:ext>
            </a:extLst>
          </p:cNvPr>
          <p:cNvGrpSpPr>
            <a:grpSpLocks/>
          </p:cNvGrpSpPr>
          <p:nvPr/>
        </p:nvGrpSpPr>
        <p:grpSpPr bwMode="auto">
          <a:xfrm>
            <a:off x="2548467" y="4580468"/>
            <a:ext cx="839788" cy="536575"/>
            <a:chOff x="1523206" y="2970212"/>
            <a:chExt cx="839788" cy="535782"/>
          </a:xfrm>
        </p:grpSpPr>
        <p:grpSp>
          <p:nvGrpSpPr>
            <p:cNvPr id="68623" name="Group 20">
              <a:extLst>
                <a:ext uri="{FF2B5EF4-FFF2-40B4-BE49-F238E27FC236}">
                  <a16:creationId xmlns:a16="http://schemas.microsoft.com/office/drawing/2014/main" id="{558718A2-ABC0-8A46-A569-65D2CFAE11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206" y="2970212"/>
              <a:ext cx="381794" cy="230188"/>
              <a:chOff x="1523206" y="3581400"/>
              <a:chExt cx="381794" cy="23018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90E8520-848B-FD42-A93A-F68291CB3970}"/>
                  </a:ext>
                </a:extLst>
              </p:cNvPr>
              <p:cNvCxnSpPr/>
              <p:nvPr/>
            </p:nvCxnSpPr>
            <p:spPr>
              <a:xfrm>
                <a:off x="1524794" y="3809662"/>
                <a:ext cx="406400" cy="15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69B8D5D-DC61-874E-B1F1-068C4BC16E63}"/>
                  </a:ext>
                </a:extLst>
              </p:cNvPr>
              <p:cNvCxnSpPr/>
              <p:nvPr/>
            </p:nvCxnSpPr>
            <p:spPr>
              <a:xfrm rot="5400000" flipH="1" flipV="1">
                <a:off x="1410662" y="3695530"/>
                <a:ext cx="226676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732C4D1-C7D4-F546-98F2-EE021DAA3C53}"/>
                  </a:ext>
                </a:extLst>
              </p:cNvPr>
              <p:cNvCxnSpPr/>
              <p:nvPr/>
            </p:nvCxnSpPr>
            <p:spPr>
              <a:xfrm rot="5400000" flipH="1" flipV="1">
                <a:off x="1803569" y="3682037"/>
                <a:ext cx="228262" cy="269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AA9902-9CFD-CC48-AE7C-399E91EC0989}"/>
                </a:ext>
              </a:extLst>
            </p:cNvPr>
            <p:cNvCxnSpPr/>
            <p:nvPr/>
          </p:nvCxnSpPr>
          <p:spPr>
            <a:xfrm rot="5400000" flipH="1" flipV="1">
              <a:off x="1525813" y="3353025"/>
              <a:ext cx="30435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78A4EA0-18DE-7A45-89BF-0A114DF4EA69}"/>
                </a:ext>
              </a:extLst>
            </p:cNvPr>
            <p:cNvCxnSpPr/>
            <p:nvPr/>
          </p:nvCxnSpPr>
          <p:spPr>
            <a:xfrm flipV="1">
              <a:off x="1677194" y="3504409"/>
              <a:ext cx="6842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C3AB3E2-64FB-4443-A2BE-F2AFFB6BF51B}"/>
                </a:ext>
              </a:extLst>
            </p:cNvPr>
            <p:cNvCxnSpPr/>
            <p:nvPr/>
          </p:nvCxnSpPr>
          <p:spPr>
            <a:xfrm rot="5400000" flipH="1" flipV="1">
              <a:off x="2095894" y="3238894"/>
              <a:ext cx="532612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12" name="Group 50">
            <a:extLst>
              <a:ext uri="{FF2B5EF4-FFF2-40B4-BE49-F238E27FC236}">
                <a16:creationId xmlns:a16="http://schemas.microsoft.com/office/drawing/2014/main" id="{6AFA3BF6-24B9-A643-9F1D-B2615C1677FE}"/>
              </a:ext>
            </a:extLst>
          </p:cNvPr>
          <p:cNvGrpSpPr>
            <a:grpSpLocks/>
          </p:cNvGrpSpPr>
          <p:nvPr/>
        </p:nvGrpSpPr>
        <p:grpSpPr bwMode="auto">
          <a:xfrm>
            <a:off x="6282267" y="4580468"/>
            <a:ext cx="839788" cy="536575"/>
            <a:chOff x="1523206" y="2970212"/>
            <a:chExt cx="839788" cy="535782"/>
          </a:xfrm>
        </p:grpSpPr>
        <p:grpSp>
          <p:nvGrpSpPr>
            <p:cNvPr id="68616" name="Group 20">
              <a:extLst>
                <a:ext uri="{FF2B5EF4-FFF2-40B4-BE49-F238E27FC236}">
                  <a16:creationId xmlns:a16="http://schemas.microsoft.com/office/drawing/2014/main" id="{99955348-17D1-1E43-839E-D9EF9B78E4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206" y="2970212"/>
              <a:ext cx="381794" cy="230188"/>
              <a:chOff x="1523206" y="3581400"/>
              <a:chExt cx="381794" cy="230188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079FA48-C154-F842-88F0-BF5EA468C123}"/>
                  </a:ext>
                </a:extLst>
              </p:cNvPr>
              <p:cNvCxnSpPr/>
              <p:nvPr/>
            </p:nvCxnSpPr>
            <p:spPr>
              <a:xfrm>
                <a:off x="1524794" y="3809662"/>
                <a:ext cx="406400" cy="15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2F2978-006B-8F47-93C1-ACDAB295E098}"/>
                  </a:ext>
                </a:extLst>
              </p:cNvPr>
              <p:cNvCxnSpPr/>
              <p:nvPr/>
            </p:nvCxnSpPr>
            <p:spPr>
              <a:xfrm rot="5400000" flipH="1" flipV="1">
                <a:off x="1410662" y="3695530"/>
                <a:ext cx="226676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21D3410-40B3-5443-B702-2728A24D5898}"/>
                  </a:ext>
                </a:extLst>
              </p:cNvPr>
              <p:cNvCxnSpPr/>
              <p:nvPr/>
            </p:nvCxnSpPr>
            <p:spPr>
              <a:xfrm rot="5400000" flipH="1" flipV="1">
                <a:off x="1803569" y="3682037"/>
                <a:ext cx="228262" cy="269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8EB7F2-36F7-1744-9CE0-EA90F18FC769}"/>
                </a:ext>
              </a:extLst>
            </p:cNvPr>
            <p:cNvCxnSpPr/>
            <p:nvPr/>
          </p:nvCxnSpPr>
          <p:spPr>
            <a:xfrm rot="5400000" flipH="1" flipV="1">
              <a:off x="1525813" y="3353025"/>
              <a:ext cx="30435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BE5C886-8133-DC4C-8002-BC84547777C2}"/>
                </a:ext>
              </a:extLst>
            </p:cNvPr>
            <p:cNvCxnSpPr/>
            <p:nvPr/>
          </p:nvCxnSpPr>
          <p:spPr>
            <a:xfrm flipV="1">
              <a:off x="1677194" y="3504409"/>
              <a:ext cx="6842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937F94-5B2D-984C-A00C-E2F414FBB53D}"/>
                </a:ext>
              </a:extLst>
            </p:cNvPr>
            <p:cNvCxnSpPr/>
            <p:nvPr/>
          </p:nvCxnSpPr>
          <p:spPr>
            <a:xfrm rot="5400000" flipH="1" flipV="1">
              <a:off x="2095894" y="3238894"/>
              <a:ext cx="532612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13" name="TextBox 58">
            <a:extLst>
              <a:ext uri="{FF2B5EF4-FFF2-40B4-BE49-F238E27FC236}">
                <a16:creationId xmlns:a16="http://schemas.microsoft.com/office/drawing/2014/main" id="{30E8F311-8A98-AA4D-8E83-FBE016632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79" y="5599093"/>
            <a:ext cx="899495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Does not support FD</a:t>
            </a:r>
            <a:r>
              <a:rPr lang="en-US" altLang="en-US" b="1" baseline="-25000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1</a:t>
            </a:r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: A =&gt; 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Therefore, it does not preserve the dependencies</a:t>
            </a:r>
          </a:p>
        </p:txBody>
      </p:sp>
      <p:sp>
        <p:nvSpPr>
          <p:cNvPr id="68614" name="TextBox 60">
            <a:extLst>
              <a:ext uri="{FF2B5EF4-FFF2-40B4-BE49-F238E27FC236}">
                <a16:creationId xmlns:a16="http://schemas.microsoft.com/office/drawing/2014/main" id="{55C4DCC5-DEA2-0E48-AFD5-DBD6C7193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6667" y="4747156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8615" name="TextBox 61">
            <a:extLst>
              <a:ext uri="{FF2B5EF4-FFF2-40B4-BE49-F238E27FC236}">
                <a16:creationId xmlns:a16="http://schemas.microsoft.com/office/drawing/2014/main" id="{93CBED4E-78B3-F644-90EA-6091887BA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467" y="473286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sz="2400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056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2">
            <a:extLst>
              <a:ext uri="{FF2B5EF4-FFF2-40B4-BE49-F238E27FC236}">
                <a16:creationId xmlns:a16="http://schemas.microsoft.com/office/drawing/2014/main" id="{6658F071-191D-B94F-85AE-6EEAD075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913" y="188913"/>
            <a:ext cx="6019800" cy="1143000"/>
          </a:xfrm>
        </p:spPr>
        <p:txBody>
          <a:bodyPr/>
          <a:lstStyle/>
          <a:p>
            <a:pPr eaLnBrk="1" hangingPunct="1"/>
            <a:r>
              <a:rPr lang="en-US" altLang="zh-TW" sz="3800">
                <a:ea typeface="PMingLiU" panose="02020500000000000000" pitchFamily="18" charset="-120"/>
              </a:rPr>
              <a:t>More Example</a:t>
            </a:r>
            <a:endParaRPr lang="en-US" altLang="en-US" sz="3800"/>
          </a:p>
        </p:txBody>
      </p:sp>
      <p:sp>
        <p:nvSpPr>
          <p:cNvPr id="69635" name="Content Placeholder 1">
            <a:extLst>
              <a:ext uri="{FF2B5EF4-FFF2-40B4-BE49-F238E27FC236}">
                <a16:creationId xmlns:a16="http://schemas.microsoft.com/office/drawing/2014/main" id="{40AB3E65-D663-C54C-A01B-DEA61979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R(A B C D E)</a:t>
            </a:r>
            <a:br>
              <a:rPr lang="en-US" altLang="en-US" sz="3600" dirty="0"/>
            </a:br>
            <a:endParaRPr lang="en-US" altLang="en-US" sz="3600" dirty="0"/>
          </a:p>
          <a:p>
            <a:pPr eaLnBrk="1" hangingPunct="1"/>
            <a:r>
              <a:rPr lang="en-US" altLang="en-US" sz="3600" dirty="0"/>
              <a:t>FD</a:t>
            </a:r>
            <a:r>
              <a:rPr lang="en-US" altLang="en-US" sz="3600" baseline="-25000" dirty="0"/>
              <a:t>1</a:t>
            </a:r>
            <a:r>
              <a:rPr lang="en-US" altLang="en-US" sz="3600" dirty="0"/>
              <a:t>:  </a:t>
            </a:r>
            <a:r>
              <a:rPr lang="en-US" altLang="zh-TW" sz="3600" dirty="0">
                <a:ea typeface="PMingLiU" panose="02020500000000000000" pitchFamily="18" charset="-120"/>
              </a:rPr>
              <a:t>A </a:t>
            </a:r>
            <a:r>
              <a:rPr lang="en-US" altLang="zh-TW" sz="3600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sz="3600" dirty="0">
                <a:ea typeface="PMingLiU" panose="02020500000000000000" pitchFamily="18" charset="-120"/>
              </a:rPr>
              <a:t> B</a:t>
            </a:r>
          </a:p>
          <a:p>
            <a:pPr eaLnBrk="1" hangingPunct="1"/>
            <a:r>
              <a:rPr lang="en-US" altLang="zh-TW" sz="3600" dirty="0">
                <a:ea typeface="PMingLiU" panose="02020500000000000000" pitchFamily="18" charset="-120"/>
              </a:rPr>
              <a:t>FD</a:t>
            </a:r>
            <a:r>
              <a:rPr lang="en-US" altLang="zh-TW" sz="3600" baseline="-25000" dirty="0">
                <a:ea typeface="PMingLiU" panose="02020500000000000000" pitchFamily="18" charset="-120"/>
              </a:rPr>
              <a:t>2</a:t>
            </a:r>
            <a:r>
              <a:rPr lang="en-US" altLang="zh-TW" sz="3600" dirty="0">
                <a:ea typeface="PMingLiU" panose="02020500000000000000" pitchFamily="18" charset="-120"/>
              </a:rPr>
              <a:t>:  BC </a:t>
            </a:r>
            <a:r>
              <a:rPr lang="en-US" altLang="zh-TW" sz="3600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sz="3600" dirty="0">
                <a:ea typeface="PMingLiU" panose="02020500000000000000" pitchFamily="18" charset="-120"/>
              </a:rPr>
              <a:t> D</a:t>
            </a:r>
            <a:br>
              <a:rPr lang="en-US" altLang="zh-TW" sz="3600" dirty="0">
                <a:ea typeface="PMingLiU" panose="02020500000000000000" pitchFamily="18" charset="-120"/>
              </a:rPr>
            </a:br>
            <a:endParaRPr lang="en-US" altLang="zh-TW" sz="3600" dirty="0">
              <a:ea typeface="PMingLiU" panose="02020500000000000000" pitchFamily="18" charset="-120"/>
            </a:endParaRPr>
          </a:p>
          <a:p>
            <a:pPr eaLnBrk="1" hangingPunct="1"/>
            <a:r>
              <a:rPr lang="en-US" altLang="en-US" sz="3600" dirty="0">
                <a:ea typeface="PMingLiU" panose="02020500000000000000" pitchFamily="18" charset="-120"/>
              </a:rPr>
              <a:t>Decomposition:</a:t>
            </a:r>
            <a:br>
              <a:rPr lang="en-US" altLang="en-US" sz="3600" dirty="0">
                <a:ea typeface="PMingLiU" panose="02020500000000000000" pitchFamily="18" charset="-120"/>
              </a:rPr>
            </a:br>
            <a:r>
              <a:rPr lang="en-US" altLang="en-US" sz="3600" dirty="0">
                <a:ea typeface="PMingLiU" panose="02020500000000000000" pitchFamily="18" charset="-120"/>
              </a:rPr>
              <a:t>R</a:t>
            </a:r>
            <a:r>
              <a:rPr lang="en-US" altLang="en-US" sz="3600" baseline="-25000" dirty="0">
                <a:ea typeface="PMingLiU" panose="02020500000000000000" pitchFamily="18" charset="-120"/>
              </a:rPr>
              <a:t>1</a:t>
            </a:r>
            <a:r>
              <a:rPr lang="en-US" altLang="en-US" sz="3600" dirty="0">
                <a:ea typeface="PMingLiU" panose="02020500000000000000" pitchFamily="18" charset="-120"/>
              </a:rPr>
              <a:t>(A C E)		R</a:t>
            </a:r>
            <a:r>
              <a:rPr lang="en-US" altLang="en-US" sz="3600" baseline="-25000" dirty="0">
                <a:ea typeface="PMingLiU" panose="02020500000000000000" pitchFamily="18" charset="-120"/>
              </a:rPr>
              <a:t>2</a:t>
            </a:r>
            <a:r>
              <a:rPr lang="en-US" altLang="en-US" sz="3600" dirty="0">
                <a:ea typeface="PMingLiU" panose="02020500000000000000" pitchFamily="18" charset="-120"/>
              </a:rPr>
              <a:t>(B C D)		R</a:t>
            </a:r>
            <a:r>
              <a:rPr lang="en-US" altLang="en-US" sz="3600" baseline="-25000" dirty="0">
                <a:ea typeface="PMingLiU" panose="02020500000000000000" pitchFamily="18" charset="-120"/>
              </a:rPr>
              <a:t>3</a:t>
            </a:r>
            <a:r>
              <a:rPr lang="en-US" altLang="en-US" sz="3600" dirty="0">
                <a:ea typeface="PMingLiU" panose="02020500000000000000" pitchFamily="18" charset="-120"/>
              </a:rPr>
              <a:t>(A B)</a:t>
            </a:r>
            <a:endParaRPr lang="en-US" altLang="en-US" sz="3600" dirty="0"/>
          </a:p>
          <a:p>
            <a:pPr eaLnBrk="1" hangingPunct="1"/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8227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ontent Placeholder 1">
            <a:extLst>
              <a:ext uri="{FF2B5EF4-FFF2-40B4-BE49-F238E27FC236}">
                <a16:creationId xmlns:a16="http://schemas.microsoft.com/office/drawing/2014/main" id="{9A89CE24-3C2F-BC4E-AE27-4505F987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30" y="1422399"/>
            <a:ext cx="5752737" cy="5562601"/>
          </a:xfrm>
        </p:spPr>
        <p:txBody>
          <a:bodyPr/>
          <a:lstStyle/>
          <a:p>
            <a:pPr eaLnBrk="1" hangingPunct="1"/>
            <a:r>
              <a:rPr lang="en-US" altLang="en-US" dirty="0"/>
              <a:t>R(A,  B,  C,  D,  E,  F )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FD</a:t>
            </a:r>
            <a:r>
              <a:rPr lang="en-US" altLang="en-US" baseline="-25000" dirty="0"/>
              <a:t>1</a:t>
            </a:r>
            <a:r>
              <a:rPr lang="en-US" altLang="en-US" dirty="0"/>
              <a:t>:  </a:t>
            </a:r>
            <a:r>
              <a:rPr lang="en-US" altLang="zh-TW" dirty="0">
                <a:ea typeface="PMingLiU" panose="02020500000000000000" pitchFamily="18" charset="-120"/>
              </a:rPr>
              <a:t>D</a:t>
            </a:r>
            <a:r>
              <a:rPr lang="en-US" altLang="en-US" dirty="0">
                <a:ea typeface="PMingLiU" panose="02020500000000000000" pitchFamily="18" charset="-120"/>
              </a:rPr>
              <a:t>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ea typeface="PMingLiU" panose="02020500000000000000" pitchFamily="18" charset="-120"/>
              </a:rPr>
              <a:t> </a:t>
            </a:r>
            <a:r>
              <a:rPr lang="en-US" altLang="en-US" dirty="0">
                <a:ea typeface="PMingLiU" panose="02020500000000000000" pitchFamily="18" charset="-120"/>
              </a:rPr>
              <a:t>A, B</a:t>
            </a:r>
            <a:r>
              <a:rPr lang="en-US" altLang="zh-TW" dirty="0">
                <a:ea typeface="PMingLiU" panose="02020500000000000000" pitchFamily="18" charset="-120"/>
              </a:rPr>
              <a:t> </a:t>
            </a:r>
          </a:p>
          <a:p>
            <a:pPr eaLnBrk="1" hangingPunct="1"/>
            <a:r>
              <a:rPr lang="en-US" altLang="zh-TW" dirty="0">
                <a:ea typeface="PMingLiU" panose="02020500000000000000" pitchFamily="18" charset="-120"/>
              </a:rPr>
              <a:t>FD</a:t>
            </a:r>
            <a:r>
              <a:rPr lang="en-US" altLang="zh-TW" baseline="-25000" dirty="0">
                <a:ea typeface="PMingLiU" panose="02020500000000000000" pitchFamily="18" charset="-120"/>
              </a:rPr>
              <a:t>2</a:t>
            </a:r>
            <a:r>
              <a:rPr lang="en-US" altLang="zh-TW" dirty="0">
                <a:ea typeface="PMingLiU" panose="02020500000000000000" pitchFamily="18" charset="-120"/>
              </a:rPr>
              <a:t>:  C </a:t>
            </a:r>
            <a:r>
              <a:rPr lang="en-US" altLang="zh-TW" dirty="0">
                <a:ea typeface="PMingLiU" panose="02020500000000000000" pitchFamily="18" charset="-120"/>
                <a:sym typeface="Wingdings" pitchFamily="2" charset="2"/>
              </a:rPr>
              <a:t> E, F</a:t>
            </a:r>
            <a:r>
              <a:rPr lang="en-US" altLang="zh-TW" dirty="0">
                <a:ea typeface="PMingLiU" panose="02020500000000000000" pitchFamily="18" charset="-120"/>
              </a:rPr>
              <a:t/>
            </a:r>
            <a:br>
              <a:rPr lang="en-US" altLang="zh-TW" dirty="0">
                <a:ea typeface="PMingLiU" panose="02020500000000000000" pitchFamily="18" charset="-120"/>
              </a:rPr>
            </a:br>
            <a:endParaRPr lang="en-US" altLang="zh-TW" dirty="0">
              <a:ea typeface="PMingLiU" panose="02020500000000000000" pitchFamily="18" charset="-120"/>
            </a:endParaRPr>
          </a:p>
          <a:p>
            <a:pPr eaLnBrk="1" hangingPunct="1"/>
            <a:r>
              <a:rPr lang="en-US" altLang="en-US" dirty="0">
                <a:ea typeface="PMingLiU" panose="02020500000000000000" pitchFamily="18" charset="-120"/>
              </a:rPr>
              <a:t>Decomposition:</a:t>
            </a:r>
            <a:br>
              <a:rPr lang="en-US" altLang="en-US" dirty="0">
                <a:ea typeface="PMingLiU" panose="02020500000000000000" pitchFamily="18" charset="-120"/>
              </a:rPr>
            </a:br>
            <a:r>
              <a:rPr lang="en-US" altLang="en-US" dirty="0">
                <a:ea typeface="PMingLiU" panose="02020500000000000000" pitchFamily="18" charset="-120"/>
              </a:rPr>
              <a:t>R</a:t>
            </a:r>
            <a:r>
              <a:rPr lang="en-US" altLang="en-US" baseline="-25000" dirty="0">
                <a:ea typeface="PMingLiU" panose="02020500000000000000" pitchFamily="18" charset="-120"/>
              </a:rPr>
              <a:t>1</a:t>
            </a:r>
            <a:r>
              <a:rPr lang="en-US" altLang="en-US" dirty="0">
                <a:ea typeface="PMingLiU" panose="02020500000000000000" pitchFamily="18" charset="-120"/>
              </a:rPr>
              <a:t>( A, C, D )</a:t>
            </a:r>
            <a:br>
              <a:rPr lang="en-US" altLang="en-US" dirty="0">
                <a:ea typeface="PMingLiU" panose="02020500000000000000" pitchFamily="18" charset="-120"/>
              </a:rPr>
            </a:br>
            <a:r>
              <a:rPr lang="en-US" altLang="en-US" dirty="0">
                <a:ea typeface="PMingLiU" panose="02020500000000000000" pitchFamily="18" charset="-120"/>
              </a:rPr>
              <a:t>R</a:t>
            </a:r>
            <a:r>
              <a:rPr lang="en-US" altLang="en-US" baseline="-25000" dirty="0">
                <a:ea typeface="PMingLiU" panose="02020500000000000000" pitchFamily="18" charset="-120"/>
              </a:rPr>
              <a:t>2</a:t>
            </a:r>
            <a:r>
              <a:rPr lang="en-US" altLang="en-US" dirty="0">
                <a:ea typeface="PMingLiU" panose="02020500000000000000" pitchFamily="18" charset="-120"/>
              </a:rPr>
              <a:t>( A, D, B ) </a:t>
            </a:r>
            <a:br>
              <a:rPr lang="en-US" altLang="en-US" dirty="0">
                <a:ea typeface="PMingLiU" panose="02020500000000000000" pitchFamily="18" charset="-120"/>
              </a:rPr>
            </a:br>
            <a:r>
              <a:rPr lang="en-US" altLang="en-US" dirty="0">
                <a:ea typeface="PMingLiU" panose="02020500000000000000" pitchFamily="18" charset="-120"/>
              </a:rPr>
              <a:t>R</a:t>
            </a:r>
            <a:r>
              <a:rPr lang="en-US" altLang="en-US" baseline="-25000" dirty="0">
                <a:ea typeface="PMingLiU" panose="02020500000000000000" pitchFamily="18" charset="-120"/>
              </a:rPr>
              <a:t>3</a:t>
            </a:r>
            <a:r>
              <a:rPr lang="en-US" altLang="en-US" dirty="0">
                <a:ea typeface="PMingLiU" panose="02020500000000000000" pitchFamily="18" charset="-120"/>
              </a:rPr>
              <a:t>( D, E, F )</a:t>
            </a:r>
            <a:br>
              <a:rPr lang="en-US" altLang="en-US" dirty="0">
                <a:ea typeface="PMingLiU" panose="02020500000000000000" pitchFamily="18" charset="-120"/>
              </a:rPr>
            </a:br>
            <a:r>
              <a:rPr lang="en-US" altLang="en-US" dirty="0">
                <a:ea typeface="PMingLiU" panose="02020500000000000000" pitchFamily="18" charset="-120"/>
              </a:rPr>
              <a:t>R</a:t>
            </a:r>
            <a:r>
              <a:rPr lang="en-US" altLang="en-US" baseline="-25000" dirty="0">
                <a:ea typeface="PMingLiU" panose="02020500000000000000" pitchFamily="18" charset="-120"/>
              </a:rPr>
              <a:t>4</a:t>
            </a:r>
            <a:r>
              <a:rPr lang="en-US" altLang="en-US" dirty="0">
                <a:ea typeface="PMingLiU" panose="02020500000000000000" pitchFamily="18" charset="-120"/>
              </a:rPr>
              <a:t>( C, E, F )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220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>
            <a:extLst>
              <a:ext uri="{FF2B5EF4-FFF2-40B4-BE49-F238E27FC236}">
                <a16:creationId xmlns:a16="http://schemas.microsoft.com/office/drawing/2014/main" id="{62313127-62B3-1A42-845D-32878B0C0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8309" y="556682"/>
            <a:ext cx="9440091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b="1" dirty="0"/>
              <a:t>Closure of a Set of Functional Dependencies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501841A0-B78C-584F-8C61-DCAD461191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5097" y="1468437"/>
            <a:ext cx="11059885" cy="5280705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Given a set </a:t>
            </a:r>
            <a:r>
              <a:rPr lang="en-US" altLang="en-US" sz="3600" i="1" dirty="0"/>
              <a:t>F</a:t>
            </a:r>
            <a:r>
              <a:rPr lang="en-US" altLang="en-US" sz="3600" dirty="0"/>
              <a:t> set of functional dependencies, there are </a:t>
            </a:r>
            <a:r>
              <a:rPr lang="en-US" altLang="en-US" sz="3600" dirty="0">
                <a:solidFill>
                  <a:srgbClr val="C00000"/>
                </a:solidFill>
              </a:rPr>
              <a:t>certain other functional dependencies </a:t>
            </a:r>
            <a:r>
              <a:rPr lang="en-US" altLang="en-US" sz="3600" dirty="0"/>
              <a:t>that are logically </a:t>
            </a:r>
            <a:r>
              <a:rPr lang="en-US" altLang="en-US" sz="3600" dirty="0">
                <a:solidFill>
                  <a:srgbClr val="C00000"/>
                </a:solidFill>
              </a:rPr>
              <a:t>implied</a:t>
            </a:r>
            <a:r>
              <a:rPr lang="en-US" altLang="en-US" sz="3600" dirty="0"/>
              <a:t> by </a:t>
            </a:r>
            <a:r>
              <a:rPr lang="en-US" altLang="en-US" sz="3600" i="1" dirty="0"/>
              <a:t>F</a:t>
            </a:r>
            <a:r>
              <a:rPr lang="en-US" altLang="en-US" sz="3600" dirty="0"/>
              <a:t>.</a:t>
            </a:r>
          </a:p>
          <a:p>
            <a:pPr lvl="1"/>
            <a:r>
              <a:rPr lang="en-US" altLang="en-US" sz="3200" dirty="0"/>
              <a:t>For e.g.:  If  </a:t>
            </a:r>
            <a:r>
              <a:rPr lang="en-US" altLang="en-US" sz="3200" i="1" dirty="0"/>
              <a:t>A</a:t>
            </a:r>
            <a:r>
              <a:rPr lang="en-US" altLang="en-US" sz="3200" dirty="0"/>
              <a:t> </a:t>
            </a:r>
            <a:r>
              <a:rPr lang="en-US" altLang="en-US" sz="3200" dirty="0">
                <a:sym typeface="Symbol" pitchFamily="2" charset="2"/>
              </a:rPr>
              <a:t>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Monotype Sorts" pitchFamily="2" charset="2"/>
              </a:rPr>
              <a:t>B</a:t>
            </a:r>
            <a:r>
              <a:rPr lang="en-US" altLang="en-US" sz="3200" dirty="0">
                <a:sym typeface="Monotype Sorts" pitchFamily="2" charset="2"/>
              </a:rPr>
              <a:t> and  </a:t>
            </a:r>
            <a:r>
              <a:rPr lang="en-US" altLang="en-US" sz="3200" i="1" dirty="0">
                <a:sym typeface="Monotype Sorts" pitchFamily="2" charset="2"/>
              </a:rPr>
              <a:t>B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dirty="0">
                <a:sym typeface="Symbol" pitchFamily="2" charset="2"/>
              </a:rPr>
              <a:t>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Monotype Sorts" pitchFamily="2" charset="2"/>
              </a:rPr>
              <a:t>C</a:t>
            </a:r>
            <a:r>
              <a:rPr lang="en-US" altLang="en-US" sz="3200" dirty="0">
                <a:sym typeface="Monotype Sorts" pitchFamily="2" charset="2"/>
              </a:rPr>
              <a:t>,  then we can infer that </a:t>
            </a:r>
            <a:r>
              <a:rPr lang="en-US" altLang="en-US" sz="3200" i="1" dirty="0">
                <a:sym typeface="Monotype Sorts" pitchFamily="2" charset="2"/>
              </a:rPr>
              <a:t>A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dirty="0">
                <a:sym typeface="Symbol" pitchFamily="2" charset="2"/>
              </a:rPr>
              <a:t></a:t>
            </a:r>
            <a:r>
              <a:rPr lang="en-US" altLang="en-US" sz="3200" dirty="0">
                <a:sym typeface="Monotype Sorts" pitchFamily="2" charset="2"/>
              </a:rPr>
              <a:t> C</a:t>
            </a:r>
            <a:endParaRPr lang="en-US" altLang="en-US" sz="3200" i="1" dirty="0"/>
          </a:p>
          <a:p>
            <a:r>
              <a:rPr lang="en-US" altLang="en-US" sz="3600" dirty="0"/>
              <a:t>The set of </a:t>
            </a:r>
            <a:r>
              <a:rPr lang="en-US" altLang="en-US" sz="3600" b="1" dirty="0">
                <a:solidFill>
                  <a:srgbClr val="000099"/>
                </a:solidFill>
              </a:rPr>
              <a:t>all</a:t>
            </a:r>
            <a:r>
              <a:rPr lang="en-US" altLang="en-US" sz="3600" dirty="0"/>
              <a:t> functional dependencies logically implied by </a:t>
            </a:r>
            <a:r>
              <a:rPr lang="en-US" altLang="en-US" sz="3600" i="1" dirty="0"/>
              <a:t>F</a:t>
            </a:r>
            <a:r>
              <a:rPr lang="en-US" altLang="en-US" sz="3600" dirty="0"/>
              <a:t> is the </a:t>
            </a:r>
            <a:r>
              <a:rPr lang="en-US" altLang="en-US" sz="3600" b="1" dirty="0">
                <a:solidFill>
                  <a:srgbClr val="000099"/>
                </a:solidFill>
              </a:rPr>
              <a:t>closure</a:t>
            </a:r>
            <a:r>
              <a:rPr lang="en-US" altLang="en-US" sz="3600" dirty="0"/>
              <a:t> of </a:t>
            </a:r>
            <a:r>
              <a:rPr lang="en-US" altLang="en-US" sz="3600" i="1" dirty="0"/>
              <a:t>F</a:t>
            </a:r>
            <a:r>
              <a:rPr lang="en-US" altLang="en-US" sz="3600" dirty="0"/>
              <a:t>.</a:t>
            </a:r>
          </a:p>
          <a:p>
            <a:r>
              <a:rPr lang="en-US" altLang="en-US" sz="3600" dirty="0"/>
              <a:t>We denote the </a:t>
            </a:r>
            <a:r>
              <a:rPr lang="en-US" altLang="en-US" sz="3600" i="1" dirty="0"/>
              <a:t>closure </a:t>
            </a:r>
            <a:r>
              <a:rPr lang="en-US" altLang="en-US" sz="3600" dirty="0"/>
              <a:t>of </a:t>
            </a:r>
            <a:r>
              <a:rPr lang="en-US" altLang="en-US" sz="3600" i="1" dirty="0"/>
              <a:t>F</a:t>
            </a:r>
            <a:r>
              <a:rPr lang="en-US" altLang="en-US" sz="3600" dirty="0"/>
              <a:t> by </a:t>
            </a:r>
            <a:r>
              <a:rPr lang="en-US" altLang="en-US" sz="3600" b="1" i="1" dirty="0">
                <a:solidFill>
                  <a:srgbClr val="000099"/>
                </a:solidFill>
              </a:rPr>
              <a:t>F</a:t>
            </a:r>
            <a:r>
              <a:rPr lang="en-US" altLang="en-US" sz="3600" b="1" i="1" baseline="44000" dirty="0">
                <a:solidFill>
                  <a:srgbClr val="000099"/>
                </a:solidFill>
              </a:rPr>
              <a:t>+</a:t>
            </a:r>
            <a:r>
              <a:rPr lang="en-US" altLang="en-US" sz="3600" i="1" dirty="0">
                <a:solidFill>
                  <a:srgbClr val="000099"/>
                </a:solidFill>
              </a:rPr>
              <a:t>.</a:t>
            </a:r>
          </a:p>
          <a:p>
            <a:endParaRPr lang="en-US" altLang="en-US" sz="3600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32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>
            <a:extLst>
              <a:ext uri="{FF2B5EF4-FFF2-40B4-BE49-F238E27FC236}">
                <a16:creationId xmlns:a16="http://schemas.microsoft.com/office/drawing/2014/main" id="{4944E72C-1405-1A4A-A225-16E2B52BEF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32339"/>
            <a:ext cx="9448800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b="1" dirty="0"/>
              <a:t>Closure of a Set of Functional Dependencies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BEF93E5-DD8C-404B-96FD-62366F02F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77964"/>
            <a:ext cx="11059886" cy="5227636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We can find F</a:t>
            </a:r>
            <a:r>
              <a:rPr lang="en-US" altLang="en-US" sz="3600" i="1" baseline="30000" dirty="0"/>
              <a:t>+, </a:t>
            </a:r>
            <a:r>
              <a:rPr lang="en-US" altLang="en-US" sz="3600" dirty="0"/>
              <a:t> the closure of F, by repeatedly applying 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000099"/>
                </a:solidFill>
              </a:rPr>
              <a:t>Armstrong’s Axioms:</a:t>
            </a:r>
          </a:p>
          <a:p>
            <a:pPr lvl="1"/>
            <a:r>
              <a:rPr lang="en-US" altLang="en-US" sz="3200" dirty="0"/>
              <a:t>if </a:t>
            </a:r>
            <a:r>
              <a:rPr lang="en-US" altLang="en-US" sz="3200" i="1" dirty="0">
                <a:sym typeface="Symbol" pitchFamily="2" charset="2"/>
              </a:rPr>
              <a:t></a:t>
            </a:r>
            <a:r>
              <a:rPr lang="en-US" altLang="en-US" sz="3200" dirty="0">
                <a:sym typeface="Symbol" pitchFamily="2" charset="2"/>
              </a:rPr>
              <a:t>  , then  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Symbol" pitchFamily="2" charset="2"/>
              </a:rPr>
              <a:t>                      </a:t>
            </a:r>
            <a:r>
              <a:rPr lang="en-US" altLang="en-US" sz="3200" b="1" dirty="0">
                <a:sym typeface="Symbol" pitchFamily="2" charset="2"/>
              </a:rPr>
              <a:t>(</a:t>
            </a:r>
            <a:r>
              <a:rPr lang="en-US" altLang="en-US" sz="3200" b="1" dirty="0">
                <a:solidFill>
                  <a:srgbClr val="000099"/>
                </a:solidFill>
                <a:sym typeface="Symbol" pitchFamily="2" charset="2"/>
              </a:rPr>
              <a:t>reflexivity</a:t>
            </a:r>
            <a:r>
              <a:rPr lang="en-US" altLang="en-US" sz="3200" b="1" dirty="0">
                <a:sym typeface="Symbol" pitchFamily="2" charset="2"/>
              </a:rPr>
              <a:t>)</a:t>
            </a:r>
            <a:endParaRPr lang="en-US" altLang="en-US" sz="3200" dirty="0">
              <a:sym typeface="Symbol" pitchFamily="2" charset="2"/>
            </a:endParaRPr>
          </a:p>
          <a:p>
            <a:pPr lvl="1"/>
            <a:r>
              <a:rPr lang="en-US" altLang="en-US" sz="3200" dirty="0">
                <a:sym typeface="Symbol" pitchFamily="2" charset="2"/>
              </a:rPr>
              <a:t>if  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Symbol" pitchFamily="2" charset="2"/>
              </a:rPr>
              <a:t>, </a:t>
            </a:r>
            <a:r>
              <a:rPr lang="en-US" altLang="en-US" sz="3200" dirty="0">
                <a:sym typeface="Symbol" pitchFamily="2" charset="2"/>
              </a:rPr>
              <a:t>then </a:t>
            </a:r>
            <a:r>
              <a:rPr lang="en-US" altLang="en-US" sz="3200" dirty="0">
                <a:sym typeface="Greek Symbols" pitchFamily="18" charset="2"/>
              </a:rPr>
              <a:t> </a:t>
            </a:r>
            <a:r>
              <a:rPr lang="en-US" altLang="en-US" sz="3200" dirty="0">
                <a:sym typeface="Symbol" pitchFamily="2" charset="2"/>
              </a:rPr>
              <a:t> 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dirty="0">
                <a:sym typeface="Symbol" pitchFamily="2" charset="2"/>
              </a:rPr>
              <a:t> 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Symbol" pitchFamily="2" charset="2"/>
              </a:rPr>
              <a:t>               </a:t>
            </a:r>
            <a:r>
              <a:rPr lang="en-US" altLang="en-US" sz="3200" b="1" dirty="0">
                <a:sym typeface="Symbol" pitchFamily="2" charset="2"/>
              </a:rPr>
              <a:t>(</a:t>
            </a:r>
            <a:r>
              <a:rPr lang="en-US" altLang="en-US" sz="3200" b="1" dirty="0">
                <a:solidFill>
                  <a:srgbClr val="000099"/>
                </a:solidFill>
                <a:sym typeface="Symbol" pitchFamily="2" charset="2"/>
              </a:rPr>
              <a:t>augmentation</a:t>
            </a:r>
            <a:r>
              <a:rPr lang="en-US" altLang="en-US" sz="3200" b="1" dirty="0">
                <a:sym typeface="Symbol" pitchFamily="2" charset="2"/>
              </a:rPr>
              <a:t>)</a:t>
            </a:r>
            <a:endParaRPr lang="en-US" altLang="en-US" sz="3200" dirty="0">
              <a:sym typeface="Symbol" pitchFamily="2" charset="2"/>
            </a:endParaRPr>
          </a:p>
          <a:p>
            <a:pPr lvl="1"/>
            <a:r>
              <a:rPr lang="en-US" altLang="en-US" sz="3200" dirty="0">
                <a:sym typeface="Symbol" pitchFamily="2" charset="2"/>
              </a:rPr>
              <a:t>if  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Symbol" pitchFamily="2" charset="2"/>
              </a:rPr>
              <a:t>, </a:t>
            </a:r>
            <a:r>
              <a:rPr lang="en-US" altLang="en-US" sz="3200" dirty="0">
                <a:sym typeface="Symbol" pitchFamily="2" charset="2"/>
              </a:rPr>
              <a:t>and </a:t>
            </a:r>
            <a:r>
              <a:rPr lang="en-US" altLang="en-US" sz="3200" i="1" dirty="0">
                <a:sym typeface="Symbol" pitchFamily="2" charset="2"/>
              </a:rPr>
              <a:t> </a:t>
            </a:r>
            <a:r>
              <a:rPr lang="en-US" altLang="en-US" sz="3200" dirty="0">
                <a:sym typeface="Symbol" pitchFamily="2" charset="2"/>
              </a:rPr>
              <a:t> </a:t>
            </a:r>
            <a:r>
              <a:rPr lang="en-US" altLang="en-US" sz="3200" dirty="0">
                <a:sym typeface="Monotype Sorts" pitchFamily="2" charset="2"/>
              </a:rPr>
              <a:t>, then </a:t>
            </a:r>
            <a:r>
              <a:rPr lang="en-US" altLang="en-US" sz="3200" dirty="0">
                <a:sym typeface="Symbol" pitchFamily="2" charset="2"/>
              </a:rPr>
              <a:t> 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dirty="0">
                <a:sym typeface="Symbol" pitchFamily="2" charset="2"/>
              </a:rPr>
              <a:t> </a:t>
            </a:r>
            <a:r>
              <a:rPr lang="en-US" altLang="en-US" sz="3200" dirty="0">
                <a:sym typeface="Greek Symbols" pitchFamily="18" charset="2"/>
              </a:rPr>
              <a:t>   </a:t>
            </a:r>
            <a:r>
              <a:rPr lang="en-US" altLang="en-US" sz="3200" b="1" dirty="0">
                <a:sym typeface="Greek Symbols" pitchFamily="18" charset="2"/>
              </a:rPr>
              <a:t>(</a:t>
            </a:r>
            <a:r>
              <a:rPr lang="en-US" altLang="en-US" sz="3200" b="1" dirty="0">
                <a:solidFill>
                  <a:srgbClr val="000099"/>
                </a:solidFill>
                <a:sym typeface="Greek Symbols" pitchFamily="18" charset="2"/>
              </a:rPr>
              <a:t>transitivity</a:t>
            </a:r>
            <a:r>
              <a:rPr lang="en-US" altLang="en-US" sz="3200" b="1" dirty="0">
                <a:sym typeface="Greek Symbols" pitchFamily="18" charset="2"/>
              </a:rPr>
              <a:t>)</a:t>
            </a:r>
          </a:p>
          <a:p>
            <a:r>
              <a:rPr lang="en-US" altLang="en-US" sz="3600" dirty="0">
                <a:sym typeface="Greek Symbols" pitchFamily="18" charset="2"/>
              </a:rPr>
              <a:t>These rules are </a:t>
            </a:r>
          </a:p>
          <a:p>
            <a:pPr lvl="1"/>
            <a:r>
              <a:rPr lang="en-US" altLang="en-US" sz="3200" b="1" dirty="0">
                <a:solidFill>
                  <a:srgbClr val="000099"/>
                </a:solidFill>
                <a:sym typeface="Greek Symbols" pitchFamily="18" charset="2"/>
              </a:rPr>
              <a:t>sound</a:t>
            </a:r>
            <a:r>
              <a:rPr lang="en-US" altLang="en-US" sz="3200" dirty="0">
                <a:sym typeface="Greek Symbols" pitchFamily="18" charset="2"/>
              </a:rPr>
              <a:t> (generate only functional dependencies that actually hold),  and </a:t>
            </a:r>
          </a:p>
          <a:p>
            <a:pPr lvl="1"/>
            <a:r>
              <a:rPr lang="en-US" altLang="en-US" sz="3200" b="1" dirty="0">
                <a:solidFill>
                  <a:srgbClr val="000099"/>
                </a:solidFill>
                <a:sym typeface="Greek Symbols" pitchFamily="18" charset="2"/>
              </a:rPr>
              <a:t>complete</a:t>
            </a:r>
            <a:r>
              <a:rPr lang="en-US" altLang="en-US" sz="3200" dirty="0">
                <a:sym typeface="Greek Symbols" pitchFamily="18" charset="2"/>
              </a:rPr>
              <a:t> (generate all functional dependencies that hold).</a:t>
            </a:r>
          </a:p>
        </p:txBody>
      </p:sp>
    </p:spTree>
    <p:extLst>
      <p:ext uri="{BB962C8B-B14F-4D97-AF65-F5344CB8AC3E}">
        <p14:creationId xmlns:p14="http://schemas.microsoft.com/office/powerpoint/2010/main" val="3149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>
            <a:extLst>
              <a:ext uri="{FF2B5EF4-FFF2-40B4-BE49-F238E27FC236}">
                <a16:creationId xmlns:a16="http://schemas.microsoft.com/office/drawing/2014/main" id="{D5512E2D-F5D9-C646-9E11-015A942222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Example</a:t>
            </a:r>
          </a:p>
        </p:txBody>
      </p:sp>
      <p:sp>
        <p:nvSpPr>
          <p:cNvPr id="701443" name="Rectangle 3">
            <a:extLst>
              <a:ext uri="{FF2B5EF4-FFF2-40B4-BE49-F238E27FC236}">
                <a16:creationId xmlns:a16="http://schemas.microsoft.com/office/drawing/2014/main" id="{CA72C04C-82F7-6844-98E2-1E5E4A37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74176" y="1397574"/>
            <a:ext cx="8237715" cy="4215827"/>
          </a:xfrm>
        </p:spPr>
        <p:txBody>
          <a:bodyPr>
            <a:noAutofit/>
          </a:bodyPr>
          <a:lstStyle/>
          <a:p>
            <a:pPr>
              <a:tabLst>
                <a:tab pos="803275" algn="l"/>
              </a:tabLst>
            </a:pPr>
            <a:r>
              <a:rPr lang="en-US" altLang="en-US" sz="3600" dirty="0">
                <a:sym typeface="MS LineDraw" pitchFamily="49" charset="2"/>
              </a:rPr>
              <a:t>some members of </a:t>
            </a:r>
            <a:r>
              <a:rPr lang="en-US" altLang="en-US" sz="3600" i="1" dirty="0">
                <a:sym typeface="MS LineDraw" pitchFamily="49" charset="2"/>
              </a:rPr>
              <a:t>F</a:t>
            </a:r>
            <a:r>
              <a:rPr lang="en-US" altLang="en-US" sz="3600" baseline="30000" dirty="0">
                <a:sym typeface="MS LineDraw" pitchFamily="49" charset="2"/>
              </a:rPr>
              <a:t>+</a:t>
            </a:r>
            <a:endParaRPr lang="en-US" altLang="en-US" sz="3600" dirty="0">
              <a:sym typeface="MS LineDraw" pitchFamily="49" charset="2"/>
            </a:endParaRPr>
          </a:p>
          <a:p>
            <a:pPr lvl="1">
              <a:tabLst>
                <a:tab pos="803275" algn="l"/>
              </a:tabLst>
            </a:pPr>
            <a:r>
              <a:rPr lang="en-US" altLang="en-US" sz="3200" i="1" dirty="0">
                <a:sym typeface="Monotype Sorts" pitchFamily="2" charset="2"/>
              </a:rPr>
              <a:t>A </a:t>
            </a:r>
            <a:r>
              <a:rPr lang="en-US" altLang="en-US" sz="3200" dirty="0">
                <a:sym typeface="Symbol" pitchFamily="2" charset="2"/>
              </a:rPr>
              <a:t>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Monotype Sorts" pitchFamily="2" charset="2"/>
              </a:rPr>
              <a:t>H        </a:t>
            </a:r>
          </a:p>
          <a:p>
            <a:pPr lvl="2">
              <a:tabLst>
                <a:tab pos="803275" algn="l"/>
              </a:tabLst>
            </a:pPr>
            <a:r>
              <a:rPr lang="en-US" altLang="en-US" sz="2800" dirty="0">
                <a:sym typeface="Monotype Sorts" pitchFamily="2" charset="2"/>
              </a:rPr>
              <a:t>by transitivity from </a:t>
            </a:r>
            <a:r>
              <a:rPr lang="en-US" altLang="en-US" sz="2800" i="1" dirty="0">
                <a:sym typeface="Iconic Symbols Ext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B and </a:t>
            </a:r>
            <a:r>
              <a:rPr lang="en-US" altLang="en-US" sz="2800" i="1" dirty="0">
                <a:sym typeface="Iconic Symbols Ext" pitchFamily="2" charset="2"/>
              </a:rPr>
              <a:t>B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</a:t>
            </a:r>
          </a:p>
          <a:p>
            <a:pPr lvl="1">
              <a:tabLst>
                <a:tab pos="803275" algn="l"/>
              </a:tabLst>
            </a:pPr>
            <a:r>
              <a:rPr lang="en-US" altLang="en-US" sz="3200" i="1" dirty="0">
                <a:sym typeface="Monotype Sorts" pitchFamily="2" charset="2"/>
              </a:rPr>
              <a:t>AG </a:t>
            </a:r>
            <a:r>
              <a:rPr lang="en-US" altLang="en-US" sz="3200" dirty="0">
                <a:sym typeface="Symbol" pitchFamily="2" charset="2"/>
              </a:rPr>
              <a:t>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Monotype Sorts" pitchFamily="2" charset="2"/>
              </a:rPr>
              <a:t>I       </a:t>
            </a:r>
            <a:endParaRPr lang="en-US" altLang="en-US" sz="3200" dirty="0">
              <a:sym typeface="Monotype Sorts" pitchFamily="2" charset="2"/>
            </a:endParaRPr>
          </a:p>
          <a:p>
            <a:pPr lvl="2">
              <a:tabLst>
                <a:tab pos="803275" algn="l"/>
              </a:tabLst>
            </a:pPr>
            <a:r>
              <a:rPr lang="en-US" altLang="en-US" sz="2800" dirty="0">
                <a:sym typeface="Monotype Sorts" pitchFamily="2" charset="2"/>
              </a:rPr>
              <a:t>by augmenting </a:t>
            </a:r>
            <a:r>
              <a:rPr lang="en-US" altLang="en-US" sz="2800" i="1" dirty="0">
                <a:sym typeface="Iconic Symbols Ext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C </a:t>
            </a:r>
            <a:r>
              <a:rPr lang="en-US" altLang="en-US" sz="2800" dirty="0">
                <a:sym typeface="Monotype Sorts" pitchFamily="2" charset="2"/>
              </a:rPr>
              <a:t>with G, to get </a:t>
            </a:r>
            <a:r>
              <a:rPr lang="en-US" altLang="en-US" sz="2800" i="1" dirty="0">
                <a:sym typeface="Iconic Symbols Ext" pitchFamily="2" charset="2"/>
              </a:rPr>
              <a:t>AG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CG 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                   </a:t>
            </a:r>
            <a:r>
              <a:rPr lang="en-US" altLang="en-US" sz="2800" dirty="0">
                <a:sym typeface="Monotype Sorts" pitchFamily="2" charset="2"/>
              </a:rPr>
              <a:t>and then transitivity with 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I </a:t>
            </a:r>
          </a:p>
          <a:p>
            <a:pPr lvl="1">
              <a:tabLst>
                <a:tab pos="803275" algn="l"/>
              </a:tabLst>
            </a:pPr>
            <a:r>
              <a:rPr lang="en-US" altLang="en-US" sz="3200" i="1" dirty="0">
                <a:sym typeface="Monotype Sorts" pitchFamily="2" charset="2"/>
              </a:rPr>
              <a:t>CG </a:t>
            </a:r>
            <a:r>
              <a:rPr lang="en-US" altLang="en-US" sz="3200" dirty="0">
                <a:sym typeface="Symbol" pitchFamily="2" charset="2"/>
              </a:rPr>
              <a:t></a:t>
            </a:r>
            <a:r>
              <a:rPr lang="en-US" altLang="en-US" sz="3200" dirty="0">
                <a:sym typeface="Monotype Sorts" pitchFamily="2" charset="2"/>
              </a:rPr>
              <a:t> </a:t>
            </a:r>
            <a:r>
              <a:rPr lang="en-US" altLang="en-US" sz="3200" i="1" dirty="0">
                <a:sym typeface="Monotype Sorts" pitchFamily="2" charset="2"/>
              </a:rPr>
              <a:t>HI     </a:t>
            </a:r>
            <a:endParaRPr lang="en-US" altLang="en-US" sz="3200" dirty="0">
              <a:sym typeface="Monotype Sorts" pitchFamily="2" charset="2"/>
            </a:endParaRPr>
          </a:p>
          <a:p>
            <a:pPr lvl="2">
              <a:tabLst>
                <a:tab pos="803275" algn="l"/>
              </a:tabLst>
            </a:pPr>
            <a:r>
              <a:rPr lang="en-US" altLang="en-US" sz="2800" dirty="0">
                <a:sym typeface="Monotype Sorts" pitchFamily="2" charset="2"/>
              </a:rPr>
              <a:t>by augmenting 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I </a:t>
            </a:r>
            <a:r>
              <a:rPr lang="en-US" altLang="en-US" sz="2800" dirty="0">
                <a:sym typeface="Monotype Sorts" pitchFamily="2" charset="2"/>
              </a:rPr>
              <a:t>to infer 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CG</a:t>
            </a:r>
            <a:r>
              <a:rPr lang="en-US" altLang="en-US" sz="2800" i="1" dirty="0">
                <a:sym typeface="Monotype Sorts" pitchFamily="2" charset="2"/>
              </a:rPr>
              <a:t>I, </a:t>
            </a:r>
          </a:p>
          <a:p>
            <a:pPr lvl="2">
              <a:buNone/>
              <a:tabLst>
                <a:tab pos="803275" algn="l"/>
              </a:tabLst>
            </a:pPr>
            <a:r>
              <a:rPr lang="en-US" altLang="en-US" sz="2800" dirty="0">
                <a:sym typeface="Monotype Sorts" pitchFamily="2" charset="2"/>
              </a:rPr>
              <a:t>    and augmenting of 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 </a:t>
            </a:r>
            <a:r>
              <a:rPr lang="en-US" altLang="en-US" sz="2800" dirty="0">
                <a:sym typeface="Monotype Sorts" pitchFamily="2" charset="2"/>
              </a:rPr>
              <a:t>to infer</a:t>
            </a:r>
            <a:r>
              <a:rPr lang="en-US" altLang="en-US" sz="2800" i="1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Iconic Symbols Ext" pitchFamily="2" charset="2"/>
              </a:rPr>
              <a:t>CGI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HI, </a:t>
            </a:r>
          </a:p>
          <a:p>
            <a:pPr lvl="2">
              <a:buNone/>
              <a:tabLst>
                <a:tab pos="803275" algn="l"/>
              </a:tabLst>
            </a:pPr>
            <a:r>
              <a:rPr lang="en-US" altLang="en-US" sz="2800" i="1" dirty="0">
                <a:sym typeface="Monotype Sorts" pitchFamily="2" charset="2"/>
              </a:rPr>
              <a:t>                         </a:t>
            </a:r>
            <a:r>
              <a:rPr lang="en-US" altLang="en-US" sz="2800" dirty="0">
                <a:sym typeface="Monotype Sorts" pitchFamily="2" charset="2"/>
              </a:rPr>
              <a:t>and then transitivity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71387F-69D1-184D-BFCB-F614955445C1}"/>
              </a:ext>
            </a:extLst>
          </p:cNvPr>
          <p:cNvSpPr/>
          <p:nvPr/>
        </p:nvSpPr>
        <p:spPr>
          <a:xfrm>
            <a:off x="423949" y="209017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803275" algn="l"/>
              </a:tabLst>
            </a:pPr>
            <a:r>
              <a:rPr lang="en-US" altLang="en-US" sz="2800" i="1" dirty="0"/>
              <a:t>R = (A, B, C, G, H, I)</a:t>
            </a:r>
            <a:br>
              <a:rPr lang="en-US" altLang="en-US" sz="2800" i="1" dirty="0"/>
            </a:br>
            <a:r>
              <a:rPr lang="en-US" altLang="en-US" sz="2800" i="1" dirty="0"/>
              <a:t>F = </a:t>
            </a:r>
            <a:r>
              <a:rPr lang="en-US" altLang="en-US" sz="2800" dirty="0"/>
              <a:t>{  </a:t>
            </a:r>
            <a:r>
              <a:rPr lang="en-US" altLang="en-US" sz="2800" i="1" dirty="0">
                <a:sym typeface="Iconic Symbols Ext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B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   </a:t>
            </a:r>
            <a:r>
              <a:rPr lang="en-US" altLang="en-US" sz="2800" i="1" dirty="0">
                <a:sym typeface="Iconic Symbols Ext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C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I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   </a:t>
            </a:r>
            <a:r>
              <a:rPr lang="en-US" altLang="en-US" sz="2800" i="1" dirty="0">
                <a:sym typeface="Iconic Symbols Ext" pitchFamily="2" charset="2"/>
              </a:rPr>
              <a:t>B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</a:t>
            </a:r>
            <a:r>
              <a:rPr lang="en-US" altLang="en-US" sz="2800" dirty="0">
                <a:sym typeface="Monotype Sorts" pitchFamily="2" charset="2"/>
              </a:rPr>
              <a:t>}</a:t>
            </a:r>
            <a:endParaRPr lang="en-US" altLang="en-US" sz="2800" dirty="0">
              <a:sym typeface="MS LineDraw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231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0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0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0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0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0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0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0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3" grpId="0" build="p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>
            <a:extLst>
              <a:ext uri="{FF2B5EF4-FFF2-40B4-BE49-F238E27FC236}">
                <a16:creationId xmlns:a16="http://schemas.microsoft.com/office/drawing/2014/main" id="{0D3A35D6-BBA0-3341-B7E3-23B6A9B8F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667" y="494241"/>
            <a:ext cx="110998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b="1" dirty="0"/>
              <a:t>Closure of Functional Dependencies (Cont.)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A41B71E1-9E95-6049-90D8-CB3EE15C8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333" y="1474787"/>
            <a:ext cx="11201400" cy="545094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Additional rules:</a:t>
            </a:r>
          </a:p>
          <a:p>
            <a:pPr lvl="1"/>
            <a:r>
              <a:rPr lang="en-US" altLang="en-US" sz="3600" dirty="0">
                <a:sym typeface="Symbol" pitchFamily="2" charset="2"/>
              </a:rPr>
              <a:t>If  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Symbol" pitchFamily="2" charset="2"/>
              </a:rPr>
              <a:t> </a:t>
            </a:r>
            <a:r>
              <a:rPr lang="en-US" altLang="en-US" sz="3600" dirty="0">
                <a:sym typeface="Symbol" pitchFamily="2" charset="2"/>
              </a:rPr>
              <a:t>holds</a:t>
            </a:r>
            <a:r>
              <a:rPr lang="en-US" altLang="en-US" sz="3600" i="1" dirty="0">
                <a:sym typeface="Symbol" pitchFamily="2" charset="2"/>
              </a:rPr>
              <a:t> a</a:t>
            </a:r>
            <a:r>
              <a:rPr lang="en-US" altLang="en-US" sz="3600" dirty="0">
                <a:sym typeface="Symbol" pitchFamily="2" charset="2"/>
              </a:rPr>
              <a:t>nd </a:t>
            </a:r>
            <a:r>
              <a:rPr lang="en-US" altLang="en-US" sz="3600" i="1" dirty="0">
                <a:sym typeface="Symbol" pitchFamily="2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</a:t>
            </a:r>
            <a:r>
              <a:rPr lang="en-US" altLang="en-US" sz="3600" dirty="0">
                <a:sym typeface="Monotype Sorts" pitchFamily="2" charset="2"/>
              </a:rPr>
              <a:t> holds,  then </a:t>
            </a:r>
            <a:r>
              <a:rPr lang="en-US" altLang="en-US" sz="3600" dirty="0">
                <a:sym typeface="Symbol" pitchFamily="2" charset="2"/>
              </a:rPr>
              <a:t> 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Symbol" pitchFamily="2" charset="2"/>
              </a:rPr>
              <a:t> </a:t>
            </a:r>
            <a:r>
              <a:rPr lang="en-US" altLang="en-US" sz="3600" dirty="0">
                <a:sym typeface="Symbol" pitchFamily="2" charset="2"/>
              </a:rPr>
              <a:t></a:t>
            </a:r>
            <a:r>
              <a:rPr lang="en-US" altLang="en-US" sz="3600" dirty="0">
                <a:sym typeface="Greek Symbols" pitchFamily="18" charset="2"/>
              </a:rPr>
              <a:t> holds </a:t>
            </a:r>
            <a:r>
              <a:rPr lang="en-US" altLang="en-US" sz="3600" b="1" dirty="0">
                <a:sym typeface="Greek Symbols" pitchFamily="18" charset="2"/>
              </a:rPr>
              <a:t>(</a:t>
            </a:r>
            <a:r>
              <a:rPr lang="en-US" altLang="en-US" sz="3600" b="1" dirty="0">
                <a:solidFill>
                  <a:srgbClr val="000099"/>
                </a:solidFill>
                <a:sym typeface="Greek Symbols" pitchFamily="18" charset="2"/>
              </a:rPr>
              <a:t>union</a:t>
            </a:r>
            <a:r>
              <a:rPr lang="en-US" altLang="en-US" sz="3600" b="1" dirty="0">
                <a:sym typeface="Greek Symbols" pitchFamily="18" charset="2"/>
              </a:rPr>
              <a:t>)</a:t>
            </a:r>
            <a:endParaRPr lang="en-US" altLang="en-US" sz="3600" dirty="0">
              <a:sym typeface="Greek Symbols" pitchFamily="18" charset="2"/>
            </a:endParaRPr>
          </a:p>
          <a:p>
            <a:pPr lvl="1"/>
            <a:r>
              <a:rPr lang="en-US" altLang="en-US" sz="3600" dirty="0">
                <a:sym typeface="Greek Symbols" pitchFamily="18" charset="2"/>
              </a:rPr>
              <a:t>If </a:t>
            </a:r>
            <a:r>
              <a:rPr lang="en-US" altLang="en-US" sz="3600" dirty="0">
                <a:sym typeface="Symbol" pitchFamily="2" charset="2"/>
              </a:rPr>
              <a:t> 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Symbol" pitchFamily="2" charset="2"/>
              </a:rPr>
              <a:t> </a:t>
            </a:r>
            <a:r>
              <a:rPr lang="en-US" altLang="en-US" sz="3600" dirty="0">
                <a:sym typeface="Symbol" pitchFamily="2" charset="2"/>
              </a:rPr>
              <a:t></a:t>
            </a:r>
            <a:r>
              <a:rPr lang="en-US" altLang="en-US" sz="3600" dirty="0">
                <a:sym typeface="Monotype Sorts" pitchFamily="2" charset="2"/>
              </a:rPr>
              <a:t> holds, then </a:t>
            </a:r>
            <a:r>
              <a:rPr lang="en-US" altLang="en-US" sz="3600" dirty="0">
                <a:sym typeface="Symbol" pitchFamily="2" charset="2"/>
              </a:rPr>
              <a:t> 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Symbol" pitchFamily="2" charset="2"/>
              </a:rPr>
              <a:t>  </a:t>
            </a:r>
            <a:r>
              <a:rPr lang="en-US" altLang="en-US" sz="3600" dirty="0">
                <a:sym typeface="Symbol" pitchFamily="2" charset="2"/>
              </a:rPr>
              <a:t>holds and </a:t>
            </a:r>
            <a:r>
              <a:rPr lang="en-US" altLang="en-US" sz="3600" i="1" dirty="0">
                <a:sym typeface="Symbol" pitchFamily="2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</a:t>
            </a:r>
            <a:r>
              <a:rPr lang="en-US" altLang="en-US" sz="3600" dirty="0">
                <a:sym typeface="Monotype Sorts" pitchFamily="2" charset="2"/>
              </a:rPr>
              <a:t> holds </a:t>
            </a:r>
            <a:r>
              <a:rPr lang="en-US" altLang="en-US" sz="3600" b="1" dirty="0">
                <a:sym typeface="Monotype Sorts" pitchFamily="2" charset="2"/>
              </a:rPr>
              <a:t>(</a:t>
            </a:r>
            <a:r>
              <a:rPr lang="en-US" altLang="en-US" sz="3600" b="1" dirty="0">
                <a:solidFill>
                  <a:srgbClr val="000099"/>
                </a:solidFill>
                <a:sym typeface="Monotype Sorts" pitchFamily="2" charset="2"/>
              </a:rPr>
              <a:t>decomposition</a:t>
            </a:r>
            <a:r>
              <a:rPr lang="en-US" altLang="en-US" sz="3600" b="1" dirty="0">
                <a:sym typeface="Monotype Sorts" pitchFamily="2" charset="2"/>
              </a:rPr>
              <a:t>)</a:t>
            </a:r>
            <a:endParaRPr lang="en-US" altLang="en-US" sz="3600" dirty="0">
              <a:sym typeface="Monotype Sorts" pitchFamily="2" charset="2"/>
            </a:endParaRPr>
          </a:p>
          <a:p>
            <a:pPr lvl="1"/>
            <a:r>
              <a:rPr lang="en-US" altLang="en-US" sz="3600" dirty="0">
                <a:sym typeface="Monotype Sorts" pitchFamily="2" charset="2"/>
              </a:rPr>
              <a:t>If </a:t>
            </a:r>
            <a:r>
              <a:rPr lang="en-US" altLang="en-US" sz="3600" dirty="0">
                <a:sym typeface="Symbol" pitchFamily="2" charset="2"/>
              </a:rPr>
              <a:t> 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Symbol" pitchFamily="2" charset="2"/>
              </a:rPr>
              <a:t>  </a:t>
            </a:r>
            <a:r>
              <a:rPr lang="en-US" altLang="en-US" sz="3600" dirty="0">
                <a:sym typeface="Symbol" pitchFamily="2" charset="2"/>
              </a:rPr>
              <a:t>holds</a:t>
            </a:r>
            <a:r>
              <a:rPr lang="en-US" altLang="en-US" sz="3600" i="1" dirty="0">
                <a:sym typeface="Symbol" pitchFamily="2" charset="2"/>
              </a:rPr>
              <a:t> a</a:t>
            </a:r>
            <a:r>
              <a:rPr lang="en-US" altLang="en-US" sz="3600" dirty="0">
                <a:sym typeface="Symbol" pitchFamily="2" charset="2"/>
              </a:rPr>
              <a:t>nd </a:t>
            </a:r>
            <a:r>
              <a:rPr lang="en-US" altLang="en-US" sz="3600" dirty="0">
                <a:sym typeface="Greek Symbols" pitchFamily="18" charset="2"/>
              </a:rPr>
              <a:t> </a:t>
            </a:r>
            <a:r>
              <a:rPr lang="en-US" altLang="en-US" sz="3600" i="1" dirty="0">
                <a:sym typeface="Symbol" pitchFamily="2" charset="2"/>
              </a:rPr>
              <a:t> </a:t>
            </a:r>
            <a:r>
              <a:rPr lang="en-US" altLang="en-US" sz="3600" dirty="0">
                <a:sym typeface="Symbol" pitchFamily="2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</a:t>
            </a:r>
            <a:r>
              <a:rPr lang="en-US" altLang="en-US" sz="3600" dirty="0">
                <a:sym typeface="Greek Symbols" pitchFamily="18" charset="2"/>
              </a:rPr>
              <a:t> holds, then </a:t>
            </a:r>
            <a:r>
              <a:rPr lang="en-US" altLang="en-US" sz="3600" dirty="0">
                <a:sym typeface="Symbol" pitchFamily="2" charset="2"/>
              </a:rPr>
              <a:t> </a:t>
            </a:r>
            <a:r>
              <a:rPr lang="en-US" altLang="en-US" sz="3600" dirty="0">
                <a:sym typeface="Greek Symbols" pitchFamily="18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dirty="0">
                <a:sym typeface="Symbol" pitchFamily="2" charset="2"/>
              </a:rPr>
              <a:t></a:t>
            </a:r>
            <a:r>
              <a:rPr lang="en-US" altLang="en-US" sz="3600" dirty="0">
                <a:sym typeface="Greek Symbols" pitchFamily="18" charset="2"/>
              </a:rPr>
              <a:t> holds</a:t>
            </a:r>
            <a:r>
              <a:rPr lang="en-US" altLang="en-US" sz="3600" b="1" dirty="0">
                <a:sym typeface="Greek Symbols" pitchFamily="18" charset="2"/>
              </a:rPr>
              <a:t> (</a:t>
            </a:r>
            <a:r>
              <a:rPr lang="en-US" altLang="en-US" sz="3600" b="1" dirty="0" err="1">
                <a:solidFill>
                  <a:srgbClr val="000099"/>
                </a:solidFill>
                <a:sym typeface="Greek Symbols" pitchFamily="18" charset="2"/>
              </a:rPr>
              <a:t>pseudotransitivity</a:t>
            </a:r>
            <a:r>
              <a:rPr lang="en-US" altLang="en-US" sz="3600" b="1" dirty="0">
                <a:sym typeface="Greek Symbols" pitchFamily="18" charset="2"/>
              </a:rPr>
              <a:t>)</a:t>
            </a:r>
            <a:endParaRPr lang="en-US" altLang="en-US" sz="3600" dirty="0">
              <a:sym typeface="Greek Symbols" pitchFamily="18" charset="2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en-US" sz="3600" dirty="0">
                <a:sym typeface="Greek Symbols" pitchFamily="18" charset="2"/>
              </a:rPr>
              <a:t>The above rules can be inferred from Armstrong’s axioms.</a:t>
            </a:r>
          </a:p>
        </p:txBody>
      </p:sp>
    </p:spTree>
    <p:extLst>
      <p:ext uri="{BB962C8B-B14F-4D97-AF65-F5344CB8AC3E}">
        <p14:creationId xmlns:p14="http://schemas.microsoft.com/office/powerpoint/2010/main" val="4710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3">
            <a:extLst>
              <a:ext uri="{FF2B5EF4-FFF2-40B4-BE49-F238E27FC236}">
                <a16:creationId xmlns:a16="http://schemas.microsoft.com/office/drawing/2014/main" id="{6189DC38-560C-244F-94E8-887170FBD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4" y="467038"/>
            <a:ext cx="4403726" cy="40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4">
            <a:extLst>
              <a:ext uri="{FF2B5EF4-FFF2-40B4-BE49-F238E27FC236}">
                <a16:creationId xmlns:a16="http://schemas.microsoft.com/office/drawing/2014/main" id="{478AAC08-C620-8945-94D8-156B9EE07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708" y="160744"/>
            <a:ext cx="2910342" cy="480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Picture 5">
            <a:extLst>
              <a:ext uri="{FF2B5EF4-FFF2-40B4-BE49-F238E27FC236}">
                <a16:creationId xmlns:a16="http://schemas.microsoft.com/office/drawing/2014/main" id="{0D4384F0-C0DC-D848-8783-EA05FF1B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2" y="5087938"/>
            <a:ext cx="5091373" cy="122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9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937155B-9D34-8B40-932A-09D6A4840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Closure of Attribute Sets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BB7F9AD4-003A-124C-ABBE-A1A7BB50E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/>
              <a:t>Given a set of attributes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a,</a:t>
            </a:r>
            <a:r>
              <a:rPr lang="en-US" altLang="en-US" dirty="0"/>
              <a:t> define the </a:t>
            </a:r>
            <a:r>
              <a:rPr lang="en-US" altLang="en-US" b="1" i="1" dirty="0">
                <a:solidFill>
                  <a:srgbClr val="000099"/>
                </a:solidFill>
              </a:rPr>
              <a:t>closure</a:t>
            </a:r>
            <a:r>
              <a:rPr lang="en-US" altLang="en-US" i="1" dirty="0"/>
              <a:t> </a:t>
            </a:r>
            <a:r>
              <a:rPr lang="en-US" altLang="en-US" dirty="0"/>
              <a:t>of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0099"/>
                </a:solidFill>
                <a:sym typeface="Greek Symbols" pitchFamily="18" charset="2"/>
              </a:rPr>
              <a:t>under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i="1" dirty="0">
                <a:sym typeface="Greek Symbols" pitchFamily="18" charset="2"/>
              </a:rPr>
              <a:t>F</a:t>
            </a:r>
            <a:r>
              <a:rPr lang="en-US" altLang="en-US" dirty="0">
                <a:sym typeface="Greek Symbols" pitchFamily="18" charset="2"/>
              </a:rPr>
              <a:t> (denoted by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</a:t>
            </a:r>
            <a:r>
              <a:rPr lang="en-US" altLang="en-US" baseline="30000" dirty="0">
                <a:sym typeface="Greek Symbols" pitchFamily="18" charset="2"/>
              </a:rPr>
              <a:t>+</a:t>
            </a:r>
            <a:r>
              <a:rPr lang="en-US" altLang="en-US" dirty="0">
                <a:sym typeface="Greek Symbols" pitchFamily="18" charset="2"/>
              </a:rPr>
              <a:t>) as the set of attributes that are functionally determined by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</a:t>
            </a:r>
            <a:r>
              <a:rPr lang="en-US" altLang="en-US" dirty="0">
                <a:sym typeface="Greek Symbols" pitchFamily="18" charset="2"/>
              </a:rPr>
              <a:t> under </a:t>
            </a:r>
            <a:r>
              <a:rPr lang="en-US" altLang="en-US" i="1" dirty="0">
                <a:sym typeface="Greek Symbols" pitchFamily="18" charset="2"/>
              </a:rPr>
              <a:t>F</a:t>
            </a:r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i="1" dirty="0">
              <a:sym typeface="Greek Symbols" pitchFamily="18" charset="2"/>
            </a:endParaRPr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>
                <a:sym typeface="Greek Symbols" pitchFamily="18" charset="2"/>
              </a:rPr>
              <a:t> Algorithm to compute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</a:t>
            </a:r>
            <a:r>
              <a:rPr lang="en-US" altLang="en-US" baseline="30000" dirty="0">
                <a:sym typeface="Greek Symbols" pitchFamily="18" charset="2"/>
              </a:rPr>
              <a:t>+</a:t>
            </a:r>
            <a:r>
              <a:rPr lang="en-US" altLang="en-US" dirty="0">
                <a:sym typeface="Greek Symbols" pitchFamily="18" charset="2"/>
              </a:rPr>
              <a:t>, the closure of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</a:t>
            </a:r>
            <a:r>
              <a:rPr lang="en-US" altLang="en-US" dirty="0">
                <a:sym typeface="Greek Symbols" pitchFamily="18" charset="2"/>
              </a:rPr>
              <a:t> under </a:t>
            </a:r>
            <a:r>
              <a:rPr lang="en-US" altLang="en-US" i="1" dirty="0">
                <a:sym typeface="Greek Symbols" pitchFamily="18" charset="2"/>
              </a:rPr>
              <a:t>F</a:t>
            </a:r>
            <a:br>
              <a:rPr lang="en-US" altLang="en-US" i="1" dirty="0">
                <a:sym typeface="Greek Symbols" pitchFamily="18" charset="2"/>
              </a:rPr>
            </a:br>
            <a:endParaRPr lang="en-US" altLang="en-US" i="1" dirty="0">
              <a:sym typeface="Greek Symbols" pitchFamily="18" charset="2"/>
            </a:endParaRPr>
          </a:p>
          <a:p>
            <a:pPr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i="1" dirty="0">
                <a:sym typeface="Greek Symbols" pitchFamily="18" charset="2"/>
              </a:rPr>
              <a:t>      	result </a:t>
            </a:r>
            <a:r>
              <a:rPr lang="en-US" altLang="en-US" dirty="0">
                <a:sym typeface="Greek Symbols" pitchFamily="18" charset="2"/>
              </a:rPr>
              <a:t>:= </a:t>
            </a:r>
            <a:r>
              <a:rPr lang="en-US" altLang="en-US" dirty="0">
                <a:latin typeface="Symbol" pitchFamily="2" charset="2"/>
                <a:sym typeface="Greek Symbols" pitchFamily="18" charset="2"/>
              </a:rPr>
              <a:t>a</a:t>
            </a:r>
            <a:r>
              <a:rPr lang="en-US" altLang="en-US" dirty="0">
                <a:sym typeface="Greek Symbols" pitchFamily="18" charset="2"/>
              </a:rPr>
              <a:t>;</a:t>
            </a:r>
            <a:br>
              <a:rPr lang="en-US" altLang="en-US" dirty="0">
                <a:sym typeface="Greek Symbols" pitchFamily="18" charset="2"/>
              </a:rPr>
            </a:br>
            <a:r>
              <a:rPr lang="en-US" altLang="en-US" dirty="0">
                <a:sym typeface="Greek Symbols" pitchFamily="18" charset="2"/>
              </a:rPr>
              <a:t>	</a:t>
            </a:r>
            <a:r>
              <a:rPr lang="en-US" altLang="en-US" b="1" dirty="0">
                <a:sym typeface="Greek Symbols" pitchFamily="18" charset="2"/>
              </a:rPr>
              <a:t>while</a:t>
            </a:r>
            <a:r>
              <a:rPr lang="en-US" altLang="en-US" dirty="0">
                <a:sym typeface="Greek Symbols" pitchFamily="18" charset="2"/>
              </a:rPr>
              <a:t> (changes to </a:t>
            </a:r>
            <a:r>
              <a:rPr lang="en-US" altLang="en-US" i="1" dirty="0">
                <a:sym typeface="Greek Symbols" pitchFamily="18" charset="2"/>
              </a:rPr>
              <a:t>result</a:t>
            </a:r>
            <a:r>
              <a:rPr lang="en-US" altLang="en-US" dirty="0">
                <a:sym typeface="Greek Symbols" pitchFamily="18" charset="2"/>
              </a:rPr>
              <a:t>) </a:t>
            </a:r>
            <a:r>
              <a:rPr lang="en-US" altLang="en-US" b="1" dirty="0">
                <a:sym typeface="Greek Symbols" pitchFamily="18" charset="2"/>
              </a:rPr>
              <a:t>do</a:t>
            </a:r>
            <a:br>
              <a:rPr lang="en-US" altLang="en-US" b="1" dirty="0">
                <a:sym typeface="Greek Symbols" pitchFamily="18" charset="2"/>
              </a:rPr>
            </a:br>
            <a:r>
              <a:rPr lang="en-US" altLang="en-US" b="1" dirty="0">
                <a:sym typeface="Greek Symbols" pitchFamily="18" charset="2"/>
              </a:rPr>
              <a:t>		for each </a:t>
            </a:r>
            <a:r>
              <a:rPr lang="en-US" altLang="en-US" dirty="0">
                <a:sym typeface="Symbol" pitchFamily="2" charset="2"/>
              </a:rPr>
              <a:t></a:t>
            </a:r>
            <a:r>
              <a:rPr lang="en-US" altLang="en-US" i="1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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b="1" dirty="0">
                <a:sym typeface="Greek Symbols" pitchFamily="18" charset="2"/>
              </a:rPr>
              <a:t>in</a:t>
            </a:r>
            <a:r>
              <a:rPr lang="en-US" altLang="en-US" i="1" dirty="0">
                <a:sym typeface="Greek Symbols" pitchFamily="18" charset="2"/>
              </a:rPr>
              <a:t> F</a:t>
            </a:r>
            <a:r>
              <a:rPr lang="en-US" altLang="en-US" b="1" dirty="0">
                <a:sym typeface="Greek Symbols" pitchFamily="18" charset="2"/>
              </a:rPr>
              <a:t> do</a:t>
            </a:r>
            <a:br>
              <a:rPr lang="en-US" altLang="en-US" b="1" dirty="0">
                <a:sym typeface="Greek Symbols" pitchFamily="18" charset="2"/>
              </a:rPr>
            </a:br>
            <a:r>
              <a:rPr lang="en-US" altLang="en-US" b="1" dirty="0">
                <a:sym typeface="Greek Symbols" pitchFamily="18" charset="2"/>
              </a:rPr>
              <a:t>			begin</a:t>
            </a:r>
            <a:br>
              <a:rPr lang="en-US" altLang="en-US" b="1" dirty="0">
                <a:sym typeface="Greek Symbols" pitchFamily="18" charset="2"/>
              </a:rPr>
            </a:br>
            <a:r>
              <a:rPr lang="en-US" altLang="en-US" b="1" dirty="0">
                <a:sym typeface="Greek Symbols" pitchFamily="18" charset="2"/>
              </a:rPr>
              <a:t>				if </a:t>
            </a:r>
            <a:r>
              <a:rPr lang="en-US" altLang="en-US" dirty="0">
                <a:sym typeface="Symbol" pitchFamily="2" charset="2"/>
              </a:rPr>
              <a:t></a:t>
            </a:r>
            <a:r>
              <a:rPr lang="en-US" altLang="en-US" i="1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 </a:t>
            </a:r>
            <a:r>
              <a:rPr lang="en-US" altLang="en-US" i="1" dirty="0">
                <a:sym typeface="Symbol" pitchFamily="2" charset="2"/>
              </a:rPr>
              <a:t>result</a:t>
            </a:r>
            <a:r>
              <a:rPr lang="en-US" altLang="en-US" b="1" dirty="0">
                <a:sym typeface="Symbol" pitchFamily="2" charset="2"/>
              </a:rPr>
              <a:t> then </a:t>
            </a:r>
            <a:r>
              <a:rPr lang="en-US" altLang="en-US" i="1" dirty="0">
                <a:sym typeface="Symbol" pitchFamily="2" charset="2"/>
              </a:rPr>
              <a:t> result </a:t>
            </a:r>
            <a:r>
              <a:rPr lang="en-US" altLang="en-US" dirty="0">
                <a:sym typeface="Symbol" pitchFamily="2" charset="2"/>
              </a:rPr>
              <a:t>:= </a:t>
            </a:r>
            <a:r>
              <a:rPr lang="en-US" altLang="en-US" i="1" dirty="0">
                <a:sym typeface="Symbol" pitchFamily="2" charset="2"/>
              </a:rPr>
              <a:t>result </a:t>
            </a:r>
            <a:r>
              <a:rPr lang="en-US" altLang="en-US" dirty="0">
                <a:sym typeface="Symbol" pitchFamily="2" charset="2"/>
              </a:rPr>
              <a:t>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</a:t>
            </a:r>
            <a:r>
              <a:rPr lang="en-US" altLang="en-US" dirty="0">
                <a:sym typeface="Greek Symbols" pitchFamily="18" charset="2"/>
              </a:rPr>
              <a:t> </a:t>
            </a:r>
            <a:br>
              <a:rPr lang="en-US" altLang="en-US" dirty="0">
                <a:sym typeface="Greek Symbols" pitchFamily="18" charset="2"/>
              </a:rPr>
            </a:br>
            <a:r>
              <a:rPr lang="en-US" altLang="en-US" dirty="0">
                <a:sym typeface="Greek Symbols" pitchFamily="18" charset="2"/>
              </a:rPr>
              <a:t>			</a:t>
            </a:r>
            <a:r>
              <a:rPr lang="en-US" altLang="en-US" b="1" dirty="0">
                <a:sym typeface="Greek Symbols" pitchFamily="18" charset="2"/>
              </a:rPr>
              <a:t>end</a:t>
            </a:r>
          </a:p>
          <a:p>
            <a:pPr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b="1" dirty="0">
              <a:sym typeface="Greek Symbols" pitchFamily="18" charset="2"/>
            </a:endParaRPr>
          </a:p>
          <a:p>
            <a:pPr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sz="2000" b="1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07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>
            <a:extLst>
              <a:ext uri="{FF2B5EF4-FFF2-40B4-BE49-F238E27FC236}">
                <a16:creationId xmlns:a16="http://schemas.microsoft.com/office/drawing/2014/main" id="{FDBCC21D-EC67-0E47-9B9D-F285C6415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Example of Attribute Set Closure</a:t>
            </a:r>
          </a:p>
        </p:txBody>
      </p:sp>
      <p:sp>
        <p:nvSpPr>
          <p:cNvPr id="709635" name="Rectangle 3">
            <a:extLst>
              <a:ext uri="{FF2B5EF4-FFF2-40B4-BE49-F238E27FC236}">
                <a16:creationId xmlns:a16="http://schemas.microsoft.com/office/drawing/2014/main" id="{FC262E2F-1AD5-D34A-8211-EB0953C7D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70299" y="1309688"/>
            <a:ext cx="8208433" cy="5548312"/>
          </a:xfrm>
        </p:spPr>
        <p:txBody>
          <a:bodyPr>
            <a:normAutofit/>
          </a:bodyPr>
          <a:lstStyle/>
          <a:p>
            <a:pPr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200" dirty="0">
                <a:sym typeface="MS LineDraw" pitchFamily="49" charset="2"/>
              </a:rPr>
              <a:t>(</a:t>
            </a:r>
            <a:r>
              <a:rPr lang="en-US" altLang="en-US" sz="3200" i="1" dirty="0">
                <a:sym typeface="MS LineDraw" pitchFamily="49" charset="2"/>
              </a:rPr>
              <a:t>AG)</a:t>
            </a:r>
            <a:r>
              <a:rPr lang="en-US" altLang="en-US" sz="3200" baseline="30000" dirty="0">
                <a:sym typeface="MS LineDraw" pitchFamily="49" charset="2"/>
              </a:rPr>
              <a:t>+</a:t>
            </a:r>
            <a:endParaRPr lang="en-US" altLang="en-US" sz="3200" dirty="0">
              <a:sym typeface="MS LineDraw" pitchFamily="49" charset="2"/>
            </a:endParaRPr>
          </a:p>
          <a:p>
            <a:pPr marL="762000" lvl="1" indent="-304800"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MS LineDraw" pitchFamily="49" charset="2"/>
              </a:rPr>
              <a:t>1.	</a:t>
            </a:r>
            <a:r>
              <a:rPr lang="en-US" altLang="en-US" sz="2800" i="1" dirty="0">
                <a:sym typeface="MS LineDraw" pitchFamily="49" charset="2"/>
              </a:rPr>
              <a:t>result = AG</a:t>
            </a:r>
            <a:endParaRPr lang="en-US" altLang="en-US" sz="2800" dirty="0">
              <a:sym typeface="MS LineDraw" pitchFamily="49" charset="2"/>
            </a:endParaRPr>
          </a:p>
          <a:p>
            <a:pPr marL="762000" lvl="1" indent="-304800"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MS LineDraw" pitchFamily="49" charset="2"/>
              </a:rPr>
              <a:t>2.	</a:t>
            </a:r>
            <a:r>
              <a:rPr lang="en-US" altLang="en-US" sz="2800" i="1" dirty="0">
                <a:sym typeface="MS LineDraw" pitchFamily="49" charset="2"/>
              </a:rPr>
              <a:t>result = ABCG	(A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C </a:t>
            </a:r>
            <a:r>
              <a:rPr lang="en-US" altLang="en-US" sz="2800" dirty="0">
                <a:sym typeface="Monotype Sorts" pitchFamily="2" charset="2"/>
              </a:rPr>
              <a:t>and </a:t>
            </a:r>
            <a:r>
              <a:rPr lang="en-US" altLang="en-US" sz="2800" i="1" dirty="0">
                <a:sym typeface="Monotype Sorts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i="1" dirty="0">
                <a:sym typeface="Symbol" pitchFamily="2" charset="2"/>
              </a:rPr>
              <a:t> B)</a:t>
            </a:r>
            <a:endParaRPr lang="en-US" altLang="en-US" sz="2800" dirty="0">
              <a:sym typeface="Symbol" pitchFamily="2" charset="2"/>
            </a:endParaRPr>
          </a:p>
          <a:p>
            <a:pPr marL="762000" lvl="1" indent="-304800"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Symbol" pitchFamily="2" charset="2"/>
              </a:rPr>
              <a:t>3.	</a:t>
            </a:r>
            <a:r>
              <a:rPr lang="en-US" altLang="en-US" sz="2800" i="1" dirty="0">
                <a:sym typeface="MS LineDraw" pitchFamily="49" charset="2"/>
              </a:rPr>
              <a:t>result = ABCG</a:t>
            </a:r>
            <a:r>
              <a:rPr lang="en-US" altLang="en-US" sz="2800" i="1" dirty="0">
                <a:sym typeface="Monotype Sorts" pitchFamily="2" charset="2"/>
              </a:rPr>
              <a:t>H	(CG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</a:t>
            </a:r>
            <a:r>
              <a:rPr lang="en-US" altLang="en-US" sz="2800" dirty="0">
                <a:sym typeface="Monotype Sorts" pitchFamily="2" charset="2"/>
              </a:rPr>
              <a:t> and </a:t>
            </a:r>
            <a:r>
              <a:rPr lang="en-US" altLang="en-US" sz="2800" i="1" dirty="0">
                <a:sym typeface="Monotype Sorts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 </a:t>
            </a:r>
            <a:r>
              <a:rPr lang="en-US" altLang="en-US" sz="2800" i="1" dirty="0">
                <a:sym typeface="Symbol" pitchFamily="2" charset="2"/>
              </a:rPr>
              <a:t>AGBC)</a:t>
            </a:r>
          </a:p>
          <a:p>
            <a:pPr marL="762000" lvl="1" indent="-304800"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Symbol" pitchFamily="2" charset="2"/>
              </a:rPr>
              <a:t>4.	</a:t>
            </a:r>
            <a:r>
              <a:rPr lang="en-US" altLang="en-US" sz="2800" i="1" dirty="0">
                <a:sym typeface="MS LineDraw" pitchFamily="49" charset="2"/>
              </a:rPr>
              <a:t>result = ABCG</a:t>
            </a:r>
            <a:r>
              <a:rPr lang="en-US" altLang="en-US" sz="2800" i="1" dirty="0">
                <a:sym typeface="Monotype Sorts" pitchFamily="2" charset="2"/>
              </a:rPr>
              <a:t>HI	(CG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I</a:t>
            </a:r>
            <a:r>
              <a:rPr lang="en-US" altLang="en-US" sz="2800" dirty="0">
                <a:sym typeface="Monotype Sorts" pitchFamily="2" charset="2"/>
              </a:rPr>
              <a:t> and </a:t>
            </a:r>
            <a:r>
              <a:rPr lang="en-US" altLang="en-US" sz="2800" i="1" dirty="0">
                <a:sym typeface="Monotype Sorts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 </a:t>
            </a:r>
            <a:r>
              <a:rPr lang="en-US" altLang="en-US" sz="2800" i="1" dirty="0">
                <a:sym typeface="Symbol" pitchFamily="2" charset="2"/>
              </a:rPr>
              <a:t>AGBCH)</a:t>
            </a:r>
          </a:p>
          <a:p>
            <a:pPr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200" dirty="0">
                <a:sym typeface="Symbol" pitchFamily="2" charset="2"/>
              </a:rPr>
              <a:t>Is </a:t>
            </a:r>
            <a:r>
              <a:rPr lang="en-US" altLang="en-US" sz="3200" i="1" dirty="0">
                <a:sym typeface="Symbol" pitchFamily="2" charset="2"/>
              </a:rPr>
              <a:t>AG</a:t>
            </a:r>
            <a:r>
              <a:rPr lang="en-US" altLang="en-US" sz="3200" dirty="0">
                <a:sym typeface="Symbol" pitchFamily="2" charset="2"/>
              </a:rPr>
              <a:t> a candidate key?  </a:t>
            </a:r>
          </a:p>
          <a:p>
            <a:pPr marL="762000" lvl="1" indent="-304800"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Symbol" pitchFamily="2" charset="2"/>
              </a:rPr>
              <a:t>Is AG a super key?</a:t>
            </a:r>
          </a:p>
          <a:p>
            <a:pPr marL="1163638" lvl="2" indent="-304800"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Symbol" pitchFamily="2" charset="2"/>
              </a:rPr>
              <a:t>Does </a:t>
            </a:r>
            <a:r>
              <a:rPr lang="en-US" altLang="en-US" sz="2400" i="1" dirty="0">
                <a:sym typeface="Symbol" pitchFamily="2" charset="2"/>
              </a:rPr>
              <a:t>AG </a:t>
            </a:r>
            <a:r>
              <a:rPr lang="en-US" altLang="en-US" sz="2400" dirty="0">
                <a:sym typeface="Symbol" pitchFamily="2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R? == </a:t>
            </a:r>
            <a:r>
              <a:rPr lang="en-US" altLang="en-US" sz="2400" dirty="0">
                <a:sym typeface="Monotype Sorts" pitchFamily="2" charset="2"/>
              </a:rPr>
              <a:t>Is (AG)</a:t>
            </a:r>
            <a:r>
              <a:rPr lang="en-US" altLang="en-US" sz="2400" baseline="30000" dirty="0">
                <a:sym typeface="Monotype Sorts" pitchFamily="2" charset="2"/>
              </a:rPr>
              <a:t>+ </a:t>
            </a:r>
            <a:r>
              <a:rPr lang="en-US" altLang="en-US" sz="2400" dirty="0">
                <a:sym typeface="Symbol" pitchFamily="2" charset="2"/>
              </a:rPr>
              <a:t> R</a:t>
            </a:r>
            <a:endParaRPr lang="en-US" altLang="en-US" sz="2400" i="1" dirty="0">
              <a:sym typeface="Monotype Sorts" pitchFamily="2" charset="2"/>
            </a:endParaRPr>
          </a:p>
          <a:p>
            <a:pPr marL="762000" lvl="1" indent="-304800">
              <a:buFont typeface="Monotype Sorts" pitchFamily="2" charset="2"/>
              <a:buAutoNum type="arabicPeriod" startAt="2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Monotype Sorts" pitchFamily="2" charset="2"/>
              </a:rPr>
              <a:t>Is any subset of AG a </a:t>
            </a:r>
            <a:r>
              <a:rPr lang="en-US" altLang="en-US" sz="2800" dirty="0" err="1">
                <a:sym typeface="Monotype Sorts" pitchFamily="2" charset="2"/>
              </a:rPr>
              <a:t>superkey</a:t>
            </a:r>
            <a:r>
              <a:rPr lang="en-US" altLang="en-US" sz="2800" dirty="0">
                <a:sym typeface="Monotype Sorts" pitchFamily="2" charset="2"/>
              </a:rPr>
              <a:t>?</a:t>
            </a:r>
          </a:p>
          <a:p>
            <a:pPr marL="1163638" lvl="2" indent="-304800"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Monotype Sorts" pitchFamily="2" charset="2"/>
              </a:rPr>
              <a:t>Does </a:t>
            </a:r>
            <a:r>
              <a:rPr lang="en-US" altLang="en-US" sz="2400" i="1" dirty="0">
                <a:sym typeface="Monotype Sorts" pitchFamily="2" charset="2"/>
              </a:rPr>
              <a:t>A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dirty="0">
                <a:sym typeface="Symbol" pitchFamily="2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R</a:t>
            </a:r>
            <a:r>
              <a:rPr lang="en-US" altLang="en-US" sz="2400" dirty="0">
                <a:sym typeface="Monotype Sorts" pitchFamily="2" charset="2"/>
              </a:rPr>
              <a:t>? </a:t>
            </a:r>
            <a:r>
              <a:rPr lang="en-US" altLang="en-US" sz="2400" i="1" dirty="0">
                <a:sym typeface="Monotype Sorts" pitchFamily="2" charset="2"/>
              </a:rPr>
              <a:t>== </a:t>
            </a:r>
            <a:r>
              <a:rPr lang="en-US" altLang="en-US" sz="2400" dirty="0">
                <a:sym typeface="Monotype Sorts" pitchFamily="2" charset="2"/>
              </a:rPr>
              <a:t>Is (A)</a:t>
            </a:r>
            <a:r>
              <a:rPr lang="en-US" altLang="en-US" sz="2400" baseline="30000" dirty="0">
                <a:sym typeface="Monotype Sorts" pitchFamily="2" charset="2"/>
              </a:rPr>
              <a:t>+ </a:t>
            </a:r>
            <a:r>
              <a:rPr lang="en-US" altLang="en-US" sz="2400" dirty="0">
                <a:sym typeface="Symbol" pitchFamily="2" charset="2"/>
              </a:rPr>
              <a:t> R</a:t>
            </a:r>
            <a:endParaRPr lang="en-US" altLang="en-US" sz="2400" dirty="0">
              <a:sym typeface="Monotype Sorts" pitchFamily="2" charset="2"/>
            </a:endParaRPr>
          </a:p>
          <a:p>
            <a:pPr marL="1163638" lvl="2" indent="-304800"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Monotype Sorts" pitchFamily="2" charset="2"/>
              </a:rPr>
              <a:t>Does </a:t>
            </a:r>
            <a:r>
              <a:rPr lang="en-US" altLang="en-US" sz="2400" i="1" dirty="0">
                <a:sym typeface="Monotype Sorts" pitchFamily="2" charset="2"/>
              </a:rPr>
              <a:t>G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dirty="0">
                <a:sym typeface="Symbol" pitchFamily="2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R</a:t>
            </a:r>
            <a:r>
              <a:rPr lang="en-US" altLang="en-US" sz="2400" dirty="0">
                <a:sym typeface="Monotype Sorts" pitchFamily="2" charset="2"/>
              </a:rPr>
              <a:t>? == Is (G)</a:t>
            </a:r>
            <a:r>
              <a:rPr lang="en-US" altLang="en-US" sz="2400" baseline="30000" dirty="0">
                <a:sym typeface="Monotype Sorts" pitchFamily="2" charset="2"/>
              </a:rPr>
              <a:t>+ </a:t>
            </a:r>
            <a:r>
              <a:rPr lang="en-US" altLang="en-US" sz="2400" dirty="0">
                <a:sym typeface="Symbol" pitchFamily="2" charset="2"/>
              </a:rPr>
              <a:t> 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193A95-0E21-354A-B58D-031C4E05A9D4}"/>
              </a:ext>
            </a:extLst>
          </p:cNvPr>
          <p:cNvSpPr/>
          <p:nvPr/>
        </p:nvSpPr>
        <p:spPr>
          <a:xfrm>
            <a:off x="423949" y="200150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803275" algn="l"/>
              </a:tabLst>
            </a:pPr>
            <a:r>
              <a:rPr lang="en-US" altLang="en-US" sz="2800" i="1" dirty="0"/>
              <a:t>R = (A, B, C, G, H, I)</a:t>
            </a:r>
            <a:br>
              <a:rPr lang="en-US" altLang="en-US" sz="2800" i="1" dirty="0"/>
            </a:br>
            <a:r>
              <a:rPr lang="en-US" altLang="en-US" sz="2800" i="1" dirty="0"/>
              <a:t>F = </a:t>
            </a:r>
            <a:r>
              <a:rPr lang="en-US" altLang="en-US" sz="2800" dirty="0"/>
              <a:t>{  </a:t>
            </a:r>
            <a:r>
              <a:rPr lang="en-US" altLang="en-US" sz="2800" i="1" dirty="0">
                <a:sym typeface="Iconic Symbols Ext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B</a:t>
            </a:r>
          </a:p>
          <a:p>
            <a:pPr>
              <a:tabLst>
                <a:tab pos="803275" algn="l"/>
              </a:tabLst>
            </a:pPr>
            <a:r>
              <a:rPr lang="en-US" altLang="en-US" sz="2800" i="1" dirty="0">
                <a:sym typeface="Monotype Sorts" pitchFamily="2" charset="2"/>
              </a:rPr>
              <a:t>	</a:t>
            </a:r>
            <a:r>
              <a:rPr lang="en-US" altLang="en-US" sz="2800" i="1" dirty="0">
                <a:sym typeface="Iconic Symbols Ext" pitchFamily="2" charset="2"/>
              </a:rPr>
              <a:t>A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C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</a:t>
            </a:r>
            <a:r>
              <a:rPr lang="en-US" altLang="en-US" sz="2800" i="1" dirty="0">
                <a:sym typeface="Iconic Symbols Ext" pitchFamily="2" charset="2"/>
              </a:rPr>
              <a:t>CG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I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   </a:t>
            </a:r>
            <a:r>
              <a:rPr lang="en-US" altLang="en-US" sz="2800" i="1" dirty="0">
                <a:sym typeface="Iconic Symbols Ext" pitchFamily="2" charset="2"/>
              </a:rPr>
              <a:t>B 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H</a:t>
            </a:r>
            <a:r>
              <a:rPr lang="en-US" altLang="en-US" sz="2800" dirty="0">
                <a:sym typeface="Monotype Sorts" pitchFamily="2" charset="2"/>
              </a:rPr>
              <a:t>}</a:t>
            </a:r>
            <a:endParaRPr lang="en-US" altLang="en-US" sz="2800" dirty="0">
              <a:sym typeface="MS LineDraw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98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5" grpId="0" build="p" bldLvl="2" autoUpdateAnimBg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38F2C277-9CDF-D24B-B6F3-C342C6A17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b="1" dirty="0">
                <a:solidFill>
                  <a:srgbClr val="7030A0"/>
                </a:solidFill>
              </a:rPr>
              <a:t>Example Functional Dependency that holds for all Time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A3A00D7F-BFE1-5B4A-B4A1-9CCCCDE5B1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However, the only functional dependency that remains true for all possible values for the </a:t>
            </a:r>
            <a:r>
              <a:rPr lang="en-US" altLang="en-US" sz="3600" b="1" dirty="0" err="1"/>
              <a:t>staffNo</a:t>
            </a:r>
            <a:r>
              <a:rPr lang="en-US" altLang="en-US" sz="3600" b="1" dirty="0"/>
              <a:t> and </a:t>
            </a:r>
            <a:r>
              <a:rPr lang="en-US" altLang="en-US" sz="3600" b="1" dirty="0" err="1"/>
              <a:t>sName</a:t>
            </a:r>
            <a:r>
              <a:rPr lang="en-US" altLang="en-US" sz="3600" b="1" dirty="0"/>
              <a:t> attributes of the Staff relation is:</a:t>
            </a:r>
          </a:p>
          <a:p>
            <a:pPr lvl="1">
              <a:buFontTx/>
              <a:buNone/>
            </a:pPr>
            <a:endParaRPr lang="en-US" altLang="en-US" sz="4000" b="1" dirty="0"/>
          </a:p>
          <a:p>
            <a:pPr lvl="1">
              <a:buFontTx/>
              <a:buNone/>
            </a:pPr>
            <a:r>
              <a:rPr lang="en-US" altLang="en-US" sz="4000" b="1" dirty="0" err="1">
                <a:solidFill>
                  <a:srgbClr val="C00000"/>
                </a:solidFill>
              </a:rPr>
              <a:t>staffNo</a:t>
            </a:r>
            <a:r>
              <a:rPr lang="en-US" altLang="en-US" sz="4000" b="1" dirty="0">
                <a:solidFill>
                  <a:srgbClr val="C00000"/>
                </a:solidFill>
              </a:rPr>
              <a:t> </a:t>
            </a:r>
            <a:r>
              <a:rPr lang="en-US" altLang="en-US" sz="4000" b="1" dirty="0">
                <a:solidFill>
                  <a:srgbClr val="C00000"/>
                </a:solidFill>
                <a:cs typeface="Times New Roman" panose="02020603050405020304" pitchFamily="18" charset="0"/>
              </a:rPr>
              <a:t>→</a:t>
            </a:r>
            <a:r>
              <a:rPr lang="en-US" altLang="en-US" sz="4000" b="1" dirty="0">
                <a:solidFill>
                  <a:srgbClr val="C00000"/>
                </a:solidFill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</a:rPr>
              <a:t>sName</a:t>
            </a:r>
            <a:endParaRPr lang="en-US" altLang="en-US" sz="4000" b="1" dirty="0">
              <a:solidFill>
                <a:srgbClr val="C00000"/>
              </a:solidFill>
            </a:endParaRPr>
          </a:p>
          <a:p>
            <a:pPr lvl="1">
              <a:buFontTx/>
              <a:buNone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906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>
            <a:extLst>
              <a:ext uri="{FF2B5EF4-FFF2-40B4-BE49-F238E27FC236}">
                <a16:creationId xmlns:a16="http://schemas.microsoft.com/office/drawing/2014/main" id="{5293007D-6370-994C-A49C-D0F988ED1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 dirty="0"/>
              <a:t>The Process of Normalization</a:t>
            </a: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880E8688-FEF8-F04D-B9A9-0614A0756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sz="3200" b="1" dirty="0"/>
              <a:t>As normalization proceeds, the relations become progressively more restricted (stronger) in format and also less vulnerable to update anomalies.</a:t>
            </a:r>
          </a:p>
          <a:p>
            <a:endParaRPr lang="en-GB" altLang="en-US" sz="3200" b="1" dirty="0"/>
          </a:p>
          <a:p>
            <a:endParaRPr lang="en-GB" altLang="en-US" sz="3200" b="1" dirty="0"/>
          </a:p>
        </p:txBody>
      </p:sp>
      <p:pic>
        <p:nvPicPr>
          <p:cNvPr id="6" name="Picture 8" descr="C13NF07">
            <a:extLst>
              <a:ext uri="{FF2B5EF4-FFF2-40B4-BE49-F238E27FC236}">
                <a16:creationId xmlns:a16="http://schemas.microsoft.com/office/drawing/2014/main" id="{2C617B93-42C1-9F48-99A6-358E43AF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" r="20686"/>
          <a:stretch>
            <a:fillRect/>
          </a:stretch>
        </p:blipFill>
        <p:spPr>
          <a:xfrm>
            <a:off x="2156321" y="2610677"/>
            <a:ext cx="9402798" cy="4006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967279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DAB7AE-3AAA-EC47-9819-56D4D5E9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49" y="274319"/>
            <a:ext cx="3352184" cy="5587191"/>
          </a:xfrm>
        </p:spPr>
        <p:txBody>
          <a:bodyPr/>
          <a:lstStyle/>
          <a:p>
            <a:r>
              <a:rPr lang="en-GB" altLang="en-US" b="1" dirty="0"/>
              <a:t>Normalization</a:t>
            </a:r>
            <a:br>
              <a:rPr lang="en-GB" altLang="en-US" b="1" dirty="0"/>
            </a:br>
            <a:r>
              <a:rPr lang="en-GB" altLang="en-US" b="1" dirty="0"/>
              <a:t>Process</a:t>
            </a:r>
            <a:endParaRPr lang="aa-E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3AAE7-4DE5-584E-84CB-2157430E4C58}"/>
              </a:ext>
            </a:extLst>
          </p:cNvPr>
          <p:cNvSpPr/>
          <p:nvPr/>
        </p:nvSpPr>
        <p:spPr>
          <a:xfrm>
            <a:off x="6819544" y="1734796"/>
            <a:ext cx="1922804" cy="3589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FECAD-1521-BA40-840E-83C6ED9070B1}"/>
              </a:ext>
            </a:extLst>
          </p:cNvPr>
          <p:cNvSpPr/>
          <p:nvPr/>
        </p:nvSpPr>
        <p:spPr>
          <a:xfrm>
            <a:off x="6819544" y="2903628"/>
            <a:ext cx="1922804" cy="3589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5ED1C6-EBE9-684E-8B15-3FE20BE1F4BF}"/>
              </a:ext>
            </a:extLst>
          </p:cNvPr>
          <p:cNvSpPr/>
          <p:nvPr/>
        </p:nvSpPr>
        <p:spPr>
          <a:xfrm>
            <a:off x="6734877" y="4012329"/>
            <a:ext cx="1922804" cy="3589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EA0317-F5B3-3444-8E31-512E7C004238}"/>
              </a:ext>
            </a:extLst>
          </p:cNvPr>
          <p:cNvSpPr/>
          <p:nvPr/>
        </p:nvSpPr>
        <p:spPr>
          <a:xfrm>
            <a:off x="6819544" y="5298004"/>
            <a:ext cx="1922804" cy="3589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D942E-13F5-AA40-A7C9-32905E1D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3" y="-1366"/>
            <a:ext cx="8092429" cy="65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>
            <a:extLst>
              <a:ext uri="{FF2B5EF4-FFF2-40B4-BE49-F238E27FC236}">
                <a16:creationId xmlns:a16="http://schemas.microsoft.com/office/drawing/2014/main" id="{3476B87E-338B-E140-8CB6-AB87A0889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 dirty="0" err="1"/>
              <a:t>Unnormalized</a:t>
            </a:r>
            <a:r>
              <a:rPr lang="en-GB" altLang="en-US" b="1" dirty="0"/>
              <a:t> Form (UNF)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00D39DF-FE0D-B949-B45B-0674CFB02B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949" y="1686851"/>
            <a:ext cx="11587942" cy="5171149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sz="3600" b="1" dirty="0"/>
              <a:t>A table that contains one or more repeating groups.</a:t>
            </a:r>
          </a:p>
          <a:p>
            <a:endParaRPr lang="en-GB" altLang="en-US" sz="3600" b="1" dirty="0"/>
          </a:p>
          <a:p>
            <a:r>
              <a:rPr lang="en-GB" altLang="en-US" sz="3600" b="1" dirty="0"/>
              <a:t>To create an unnormalized table </a:t>
            </a:r>
          </a:p>
          <a:p>
            <a:pPr lvl="1"/>
            <a:r>
              <a:rPr lang="en-GB" altLang="en-US" sz="3200" b="1" dirty="0"/>
              <a:t>Transform the data from the information source (e.g. form) into table format with columns and rows.</a:t>
            </a:r>
          </a:p>
        </p:txBody>
      </p:sp>
    </p:spTree>
    <p:extLst>
      <p:ext uri="{BB962C8B-B14F-4D97-AF65-F5344CB8AC3E}">
        <p14:creationId xmlns:p14="http://schemas.microsoft.com/office/powerpoint/2010/main" val="209284613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CCF660B5-6FC1-4E4E-99AD-EBA3148543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 dirty="0"/>
              <a:t>First Normal Form (1NF)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9E46186D-AC04-0349-9024-E9FC67535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949" y="2634058"/>
            <a:ext cx="11587942" cy="1209809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b="1" dirty="0"/>
              <a:t>A relation in which the intersection of each row and column contains one and only one value.</a:t>
            </a:r>
          </a:p>
        </p:txBody>
      </p:sp>
    </p:spTree>
    <p:extLst>
      <p:ext uri="{BB962C8B-B14F-4D97-AF65-F5344CB8AC3E}">
        <p14:creationId xmlns:p14="http://schemas.microsoft.com/office/powerpoint/2010/main" val="238655294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1026">
            <a:extLst>
              <a:ext uri="{FF2B5EF4-FFF2-40B4-BE49-F238E27FC236}">
                <a16:creationId xmlns:a16="http://schemas.microsoft.com/office/drawing/2014/main" id="{FCBF3293-0057-EA40-82C8-49F5D6B73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 dirty="0"/>
              <a:t>UNF to 1NF</a:t>
            </a:r>
          </a:p>
        </p:txBody>
      </p:sp>
      <p:sp>
        <p:nvSpPr>
          <p:cNvPr id="8" name="Rectangle 1027">
            <a:extLst>
              <a:ext uri="{FF2B5EF4-FFF2-40B4-BE49-F238E27FC236}">
                <a16:creationId xmlns:a16="http://schemas.microsoft.com/office/drawing/2014/main" id="{533EFEEE-B719-774C-8F2F-F635D3FCCA87}"/>
              </a:ext>
            </a:extLst>
          </p:cNvPr>
          <p:cNvSpPr txBox="1">
            <a:spLocks noChangeArrowheads="1"/>
          </p:cNvSpPr>
          <p:nvPr/>
        </p:nvSpPr>
        <p:spPr>
          <a:xfrm>
            <a:off x="423949" y="1321724"/>
            <a:ext cx="11587942" cy="2911609"/>
          </a:xfrm>
          <a:prstGeom prst="rect">
            <a:avLst/>
          </a:prstGeom>
          <a:noFill/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Nominate an attribute or group of attributes to act as the key for the unnormalized table.</a:t>
            </a:r>
          </a:p>
          <a:p>
            <a:endParaRPr lang="en-GB" altLang="en-US" b="1" dirty="0"/>
          </a:p>
          <a:p>
            <a:r>
              <a:rPr lang="en-GB" altLang="en-US" b="1" dirty="0"/>
              <a:t>Identify the repeating group(s) in the unnormalized table which repeats for the key attribute(s).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D910FF3-656E-1C44-A6B5-38632CE87A08}"/>
              </a:ext>
            </a:extLst>
          </p:cNvPr>
          <p:cNvSpPr txBox="1">
            <a:spLocks noChangeArrowheads="1"/>
          </p:cNvSpPr>
          <p:nvPr/>
        </p:nvSpPr>
        <p:spPr>
          <a:xfrm>
            <a:off x="302029" y="3875272"/>
            <a:ext cx="11587942" cy="2708408"/>
          </a:xfrm>
          <a:prstGeom prst="rect">
            <a:avLst/>
          </a:prstGeom>
          <a:noFill/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>
                <a:solidFill>
                  <a:srgbClr val="7030A0"/>
                </a:solidFill>
              </a:rPr>
              <a:t>Remove the repeating group by</a:t>
            </a:r>
          </a:p>
          <a:p>
            <a:pPr lvl="1"/>
            <a:r>
              <a:rPr lang="en-GB" altLang="en-US" b="1" dirty="0"/>
              <a:t>Entering appropriate data into the empty columns of rows containing the repeating data (‘flattening’ the table).</a:t>
            </a:r>
          </a:p>
          <a:p>
            <a:pPr lvl="1"/>
            <a:r>
              <a:rPr lang="en-GB" altLang="en-US" b="1" dirty="0"/>
              <a:t>Or by</a:t>
            </a:r>
            <a:endParaRPr lang="en-GB" altLang="en-US" b="1" i="1" dirty="0"/>
          </a:p>
          <a:p>
            <a:pPr lvl="1"/>
            <a:r>
              <a:rPr lang="en-GB" altLang="en-US" b="1" dirty="0"/>
              <a:t>Placing the repeating data along with a copy of the original key attribute(s) into a separate relation.</a:t>
            </a:r>
          </a:p>
        </p:txBody>
      </p:sp>
    </p:spTree>
    <p:extLst>
      <p:ext uri="{BB962C8B-B14F-4D97-AF65-F5344CB8AC3E}">
        <p14:creationId xmlns:p14="http://schemas.microsoft.com/office/powerpoint/2010/main" val="105064452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>
            <a:extLst>
              <a:ext uri="{FF2B5EF4-FFF2-40B4-BE49-F238E27FC236}">
                <a16:creationId xmlns:a16="http://schemas.microsoft.com/office/drawing/2014/main" id="{73721FEB-E6DF-3848-985E-BFBD227E8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 dirty="0"/>
              <a:t>Second Normal Form (2NF)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8C6FB0E-FD44-D64C-8453-92ABA1C36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sz="3600" b="1" dirty="0"/>
              <a:t>Based on the concept of full functional dependency.</a:t>
            </a:r>
          </a:p>
          <a:p>
            <a:r>
              <a:rPr lang="en-GB" altLang="en-US" sz="3600" b="1" dirty="0"/>
              <a:t>Full functional dependency indicates that if </a:t>
            </a:r>
          </a:p>
          <a:p>
            <a:pPr lvl="1"/>
            <a:r>
              <a:rPr lang="en-GB" altLang="en-US" sz="3200" b="1" dirty="0"/>
              <a:t>A and B are attributes of a relation, </a:t>
            </a:r>
          </a:p>
          <a:p>
            <a:pPr lvl="1"/>
            <a:r>
              <a:rPr lang="en-GB" altLang="en-US" sz="3200" b="1" dirty="0"/>
              <a:t>B is fully dependent on A if B is functionally dependent on A but not on any proper subset of A.</a:t>
            </a:r>
          </a:p>
          <a:p>
            <a:pPr lvl="1"/>
            <a:endParaRPr lang="en-GB" altLang="en-US" sz="3200" b="1" dirty="0"/>
          </a:p>
          <a:p>
            <a:r>
              <a:rPr lang="en-GB" altLang="en-US" sz="3600" b="1" dirty="0">
                <a:solidFill>
                  <a:schemeClr val="accent1"/>
                </a:solidFill>
              </a:rPr>
              <a:t>A relation that is in 1NF and every non-primary-key attribute is fully functionally dependent on the primary key.</a:t>
            </a:r>
          </a:p>
          <a:p>
            <a:endParaRPr lang="en-GB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4312887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>
            <a:extLst>
              <a:ext uri="{FF2B5EF4-FFF2-40B4-BE49-F238E27FC236}">
                <a16:creationId xmlns:a16="http://schemas.microsoft.com/office/drawing/2014/main" id="{E18AD1F5-32FB-4A42-9F3B-17E016019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/>
              <a:t>1NF to 2NF</a:t>
            </a:r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9E183BF-AC0C-5D41-ADE5-BB4B3E4FB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sz="3600" b="1" dirty="0"/>
              <a:t>Identify the primary key for the 1NF relation.</a:t>
            </a:r>
          </a:p>
          <a:p>
            <a:endParaRPr lang="en-GB" altLang="en-US" sz="3600" dirty="0"/>
          </a:p>
          <a:p>
            <a:r>
              <a:rPr lang="en-GB" altLang="en-US" sz="3600" b="1" dirty="0"/>
              <a:t>Identify the functional dependencies in the relation.</a:t>
            </a:r>
          </a:p>
          <a:p>
            <a:endParaRPr lang="en-GB" altLang="en-US" sz="3600" b="1" dirty="0"/>
          </a:p>
          <a:p>
            <a:r>
              <a:rPr lang="en-GB" altLang="en-US" sz="3600" b="1" dirty="0"/>
              <a:t>If partial dependencies exist on the primary key remove them by placing them in a new relation along with a copy of their determinant.</a:t>
            </a:r>
          </a:p>
        </p:txBody>
      </p:sp>
    </p:spTree>
    <p:extLst>
      <p:ext uri="{BB962C8B-B14F-4D97-AF65-F5344CB8AC3E}">
        <p14:creationId xmlns:p14="http://schemas.microsoft.com/office/powerpoint/2010/main" val="233286042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>
            <a:extLst>
              <a:ext uri="{FF2B5EF4-FFF2-40B4-BE49-F238E27FC236}">
                <a16:creationId xmlns:a16="http://schemas.microsoft.com/office/drawing/2014/main" id="{A873255D-1E3E-D747-8800-73582446B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 dirty="0"/>
              <a:t>Third Normal Form (3NF)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0B39FA8-3DCB-5844-82B9-0223FFA21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2715" y="1278463"/>
            <a:ext cx="11850409" cy="5305218"/>
          </a:xfrm>
          <a:noFill/>
        </p:spPr>
        <p:txBody>
          <a:bodyPr vert="horz" lIns="90488" tIns="44450" rIns="90488" bIns="44450" rtlCol="0">
            <a:normAutofit lnSpcReduction="10000"/>
          </a:bodyPr>
          <a:lstStyle/>
          <a:p>
            <a:r>
              <a:rPr lang="en-GB" altLang="en-US" sz="3600" b="1" dirty="0"/>
              <a:t>Based on the concept of transitive dependency.</a:t>
            </a:r>
          </a:p>
          <a:p>
            <a:r>
              <a:rPr lang="en-GB" altLang="en-US" sz="3600" b="1" dirty="0"/>
              <a:t>Transitive Dependency is a condition where </a:t>
            </a:r>
          </a:p>
          <a:p>
            <a:pPr lvl="1"/>
            <a:r>
              <a:rPr lang="en-GB" altLang="en-US" sz="3200" b="1" dirty="0"/>
              <a:t>A, B and C are attributes of a relation such that if A </a:t>
            </a:r>
            <a:r>
              <a:rPr lang="en-GB" altLang="en-US" sz="3200" b="1" dirty="0">
                <a:sym typeface="Symbol" pitchFamily="2" charset="2"/>
              </a:rPr>
              <a:t></a:t>
            </a:r>
            <a:r>
              <a:rPr lang="en-GB" altLang="en-US" sz="3200" b="1" dirty="0"/>
              <a:t> B and </a:t>
            </a:r>
          </a:p>
          <a:p>
            <a:pPr marL="457200" lvl="1" indent="0">
              <a:buNone/>
            </a:pPr>
            <a:r>
              <a:rPr lang="en-GB" altLang="en-US" sz="3200" b="1" dirty="0"/>
              <a:t>B </a:t>
            </a:r>
            <a:r>
              <a:rPr lang="en-GB" altLang="en-US" sz="3200" b="1" dirty="0">
                <a:sym typeface="Symbol" pitchFamily="2" charset="2"/>
              </a:rPr>
              <a:t></a:t>
            </a:r>
            <a:r>
              <a:rPr lang="en-GB" altLang="en-US" sz="3200" b="1" dirty="0"/>
              <a:t> C, </a:t>
            </a:r>
          </a:p>
          <a:p>
            <a:pPr lvl="1"/>
            <a:r>
              <a:rPr lang="en-GB" altLang="en-US" sz="3200" b="1" dirty="0"/>
              <a:t>then C is transitively dependent on A through B.  (Provided that A is not functionally dependent on B or C).</a:t>
            </a:r>
          </a:p>
          <a:p>
            <a:endParaRPr lang="en-GB" altLang="en-US" sz="3600" b="1" dirty="0"/>
          </a:p>
          <a:p>
            <a:r>
              <a:rPr lang="en-GB" altLang="en-US" sz="3600" b="1" dirty="0">
                <a:solidFill>
                  <a:schemeClr val="accent1"/>
                </a:solidFill>
              </a:rPr>
              <a:t>A relation that is in 1NF and 2NF and in which no non-primary-key attribute is transitively dependent on the primary key.</a:t>
            </a:r>
          </a:p>
          <a:p>
            <a:endParaRPr lang="en-GB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5320059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>
            <a:extLst>
              <a:ext uri="{FF2B5EF4-FFF2-40B4-BE49-F238E27FC236}">
                <a16:creationId xmlns:a16="http://schemas.microsoft.com/office/drawing/2014/main" id="{2F94A8CD-34FA-4246-8404-58788E93D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b="1"/>
              <a:t>2NF to 3NF</a:t>
            </a: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87C22C9-6466-F74B-A4D2-B79356741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sz="3600" b="1" dirty="0"/>
              <a:t>Identify the primary key in the 2NF relation.</a:t>
            </a:r>
          </a:p>
          <a:p>
            <a:endParaRPr lang="en-GB" altLang="en-US" sz="3600" b="1" dirty="0"/>
          </a:p>
          <a:p>
            <a:r>
              <a:rPr lang="en-GB" altLang="en-US" sz="3600" b="1" dirty="0"/>
              <a:t>Identify functional dependencies in the relation.</a:t>
            </a:r>
          </a:p>
          <a:p>
            <a:endParaRPr lang="en-GB" altLang="en-US" sz="3600" b="1" dirty="0"/>
          </a:p>
          <a:p>
            <a:r>
              <a:rPr lang="en-GB" altLang="en-US" sz="3600" b="1" dirty="0"/>
              <a:t>If transitive dependencies exist on the primary key remove them by placing them in a new relation along with a copy of their dominant.</a:t>
            </a:r>
          </a:p>
        </p:txBody>
      </p:sp>
    </p:spTree>
    <p:extLst>
      <p:ext uri="{BB962C8B-B14F-4D97-AF65-F5344CB8AC3E}">
        <p14:creationId xmlns:p14="http://schemas.microsoft.com/office/powerpoint/2010/main" val="363854884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8D24F629-93D2-D24A-B678-F72F58DE9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cs typeface="Times New Roman" panose="02020603050405020304" pitchFamily="18" charset="0"/>
              </a:rPr>
              <a:t>General Definitions of 2NF and 3NF</a:t>
            </a:r>
            <a:r>
              <a:rPr lang="en-GB" altLang="en-US"/>
              <a:t> 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D34DF626-2EB4-5541-9617-ADCDDB87F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600" b="1" dirty="0">
                <a:cs typeface="Times New Roman" panose="02020603050405020304" pitchFamily="18" charset="0"/>
              </a:rPr>
              <a:t>Second normal form (2NF)</a:t>
            </a:r>
            <a:endParaRPr lang="en-GB" altLang="en-US" sz="3600" dirty="0"/>
          </a:p>
          <a:p>
            <a:pPr lvl="1">
              <a:lnSpc>
                <a:spcPct val="90000"/>
              </a:lnSpc>
            </a:pPr>
            <a:r>
              <a:rPr lang="en-US" altLang="en-US" sz="3200" b="1" dirty="0">
                <a:cs typeface="Times New Roman" panose="02020603050405020304" pitchFamily="18" charset="0"/>
              </a:rPr>
              <a:t>A relation that is in first normal form and every non-primary-key attribute is fully functionally dependent on </a:t>
            </a:r>
            <a:r>
              <a:rPr lang="en-US" altLang="en-US" sz="3200" b="1" i="1" dirty="0">
                <a:cs typeface="Times New Roman" panose="02020603050405020304" pitchFamily="18" charset="0"/>
              </a:rPr>
              <a:t>any</a:t>
            </a:r>
            <a:r>
              <a:rPr lang="en-US" altLang="en-US" sz="3200" b="1" dirty="0">
                <a:cs typeface="Times New Roman" panose="02020603050405020304" pitchFamily="18" charset="0"/>
              </a:rPr>
              <a:t> </a:t>
            </a:r>
            <a:r>
              <a:rPr lang="en-US" altLang="en-US" sz="3200" b="1" i="1" dirty="0">
                <a:cs typeface="Times New Roman" panose="02020603050405020304" pitchFamily="18" charset="0"/>
              </a:rPr>
              <a:t>candidate key</a:t>
            </a:r>
            <a:r>
              <a:rPr lang="en-US" altLang="en-US" sz="3200" b="1" dirty="0"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endParaRPr lang="en-GB" altLang="en-US" sz="3200" b="1" dirty="0"/>
          </a:p>
          <a:p>
            <a:pPr>
              <a:lnSpc>
                <a:spcPct val="90000"/>
              </a:lnSpc>
            </a:pPr>
            <a:r>
              <a:rPr lang="en-US" altLang="en-US" sz="3600" b="1" dirty="0">
                <a:cs typeface="Times New Roman" panose="02020603050405020304" pitchFamily="18" charset="0"/>
              </a:rPr>
              <a:t>Third normal form (3NF)</a:t>
            </a:r>
          </a:p>
          <a:p>
            <a:pPr lvl="1">
              <a:lnSpc>
                <a:spcPct val="90000"/>
              </a:lnSpc>
            </a:pPr>
            <a:r>
              <a:rPr lang="en-US" altLang="en-US" sz="3200" b="1" dirty="0">
                <a:cs typeface="Times New Roman" panose="02020603050405020304" pitchFamily="18" charset="0"/>
              </a:rPr>
              <a:t>A relation that is in first and second normal form and in which no non-primary-key attribute is transitively dependent on </a:t>
            </a:r>
            <a:r>
              <a:rPr lang="en-US" altLang="en-US" sz="3200" b="1" i="1" dirty="0">
                <a:cs typeface="Times New Roman" panose="02020603050405020304" pitchFamily="18" charset="0"/>
              </a:rPr>
              <a:t>any candidate key</a:t>
            </a:r>
            <a:r>
              <a:rPr lang="en-US" altLang="en-US" sz="3200" b="1" dirty="0"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42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>
            <a:extLst>
              <a:ext uri="{FF2B5EF4-FFF2-40B4-BE49-F238E27FC236}">
                <a16:creationId xmlns:a16="http://schemas.microsoft.com/office/drawing/2014/main" id="{6398DC4C-A4B8-444C-8039-ACD895F5F9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Characteristics of Functional Dependencies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BF17B29B-58F8-8449-8C61-9C847FB2F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Determinants should have the minimal number of attributes necessary to maintain the functional dependency with the attribute(s) on the right hand-side. </a:t>
            </a:r>
          </a:p>
          <a:p>
            <a:endParaRPr lang="en-US" altLang="en-US" sz="3600" b="1" dirty="0"/>
          </a:p>
          <a:p>
            <a:r>
              <a:rPr lang="en-US" altLang="en-US" sz="3600" b="1" dirty="0"/>
              <a:t>This requirement is called </a:t>
            </a:r>
            <a:r>
              <a:rPr lang="en-US" altLang="en-US" sz="3600" b="1" i="1" dirty="0">
                <a:solidFill>
                  <a:srgbClr val="C00000"/>
                </a:solidFill>
              </a:rPr>
              <a:t>full functional dependency</a:t>
            </a:r>
            <a:r>
              <a:rPr lang="en-US" altLang="en-US" sz="3600" b="1" i="1" dirty="0"/>
              <a:t>.</a:t>
            </a:r>
          </a:p>
          <a:p>
            <a:endParaRPr lang="en-US" alt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248949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AEAA45-89E0-6E47-BFEF-6B6AF38A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A Report</a:t>
            </a:r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CA4C7-A48D-9541-8439-685B2C4A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375834"/>
            <a:ext cx="85725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DAB2C-99A4-5240-964A-29432160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815" y="1693334"/>
            <a:ext cx="9487506" cy="37742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0A8BEC-EF19-5246-BAA6-37B12910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UNF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96654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160DF-9B06-124E-A262-4E9A19311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889" y="1218849"/>
            <a:ext cx="7853044" cy="53648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7F5682-EF2D-3144-A025-CB3671FC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Normalization UNF to 1NF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34544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BE2FD3-9A6C-F245-8F9B-11D522CF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205" y="1322388"/>
            <a:ext cx="8257662" cy="52998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FDD082-05E9-0B4E-B3EF-6BF5B8C2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UNF to 1NF (Alternative)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5733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ED562C-12B8-0246-988B-28473616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2243667"/>
            <a:ext cx="11587942" cy="4249206"/>
          </a:xfrm>
        </p:spPr>
        <p:txBody>
          <a:bodyPr/>
          <a:lstStyle/>
          <a:p>
            <a:r>
              <a:rPr lang="en-GB" dirty="0"/>
              <a:t>Primary key: </a:t>
            </a:r>
            <a:r>
              <a:rPr lang="en-GB" dirty="0" err="1"/>
              <a:t>Customer_No</a:t>
            </a:r>
            <a:r>
              <a:rPr lang="en-GB" dirty="0"/>
              <a:t> + </a:t>
            </a:r>
            <a:r>
              <a:rPr lang="en-GB" dirty="0" err="1"/>
              <a:t>Property_No</a:t>
            </a:r>
            <a:endParaRPr lang="en-GB" dirty="0"/>
          </a:p>
          <a:p>
            <a:endParaRPr lang="en-GB" dirty="0"/>
          </a:p>
          <a:p>
            <a:r>
              <a:rPr lang="en-GB" dirty="0"/>
              <a:t>Full Functional Dependency: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Customer_No+Property_No</a:t>
            </a:r>
            <a:r>
              <a:rPr lang="en-GB" dirty="0"/>
              <a:t>)-&gt;(</a:t>
            </a:r>
            <a:r>
              <a:rPr lang="en-GB" dirty="0" err="1"/>
              <a:t>RentStart</a:t>
            </a:r>
            <a:r>
              <a:rPr lang="en-GB" dirty="0"/>
              <a:t>, </a:t>
            </a:r>
            <a:r>
              <a:rPr lang="en-GB" dirty="0" err="1"/>
              <a:t>RentFinish</a:t>
            </a:r>
            <a:r>
              <a:rPr lang="en-GB" dirty="0"/>
              <a:t>) </a:t>
            </a:r>
          </a:p>
          <a:p>
            <a:endParaRPr lang="en-GB" dirty="0"/>
          </a:p>
          <a:p>
            <a:r>
              <a:rPr lang="en-GB" dirty="0"/>
              <a:t>Partial Dependency: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Customer_No+Property_No</a:t>
            </a:r>
            <a:r>
              <a:rPr lang="en-GB" dirty="0"/>
              <a:t>)-&gt;</a:t>
            </a:r>
            <a:r>
              <a:rPr lang="en-GB" dirty="0" err="1"/>
              <a:t>Cname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Customer_No+Property_No</a:t>
            </a:r>
            <a:r>
              <a:rPr lang="en-GB" dirty="0"/>
              <a:t>)-&gt;(</a:t>
            </a:r>
            <a:r>
              <a:rPr lang="en-GB" dirty="0" err="1"/>
              <a:t>Paddress</a:t>
            </a:r>
            <a:r>
              <a:rPr lang="en-GB" dirty="0"/>
              <a:t>, Rent, </a:t>
            </a:r>
            <a:r>
              <a:rPr lang="en-GB" dirty="0" err="1"/>
              <a:t>Owner_No</a:t>
            </a:r>
            <a:r>
              <a:rPr lang="en-GB" dirty="0"/>
              <a:t>, </a:t>
            </a:r>
            <a:r>
              <a:rPr lang="en-GB" dirty="0" err="1"/>
              <a:t>Oname</a:t>
            </a:r>
            <a:r>
              <a:rPr lang="en-GB" dirty="0"/>
              <a:t>)</a:t>
            </a:r>
            <a:endParaRPr lang="aa-E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E28D1-4BCE-1B4E-9A8B-8323F7C3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FDs for </a:t>
            </a:r>
            <a:r>
              <a:rPr lang="en-GB" dirty="0" err="1"/>
              <a:t>Customer_Rental</a:t>
            </a:r>
            <a:r>
              <a:rPr lang="en-GB" dirty="0"/>
              <a:t> Relation</a:t>
            </a:r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DA461-B15B-2D4E-8778-E5361AD8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6" y="1460000"/>
            <a:ext cx="8089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C1099-B9F2-F040-8504-0C72980C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54677"/>
            <a:ext cx="8318500" cy="5549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29A4F8-0B17-1445-B8F9-4DE7894F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" y="1959186"/>
            <a:ext cx="4291984" cy="5635413"/>
          </a:xfrm>
        </p:spPr>
        <p:txBody>
          <a:bodyPr>
            <a:normAutofit/>
          </a:bodyPr>
          <a:lstStyle/>
          <a:p>
            <a:r>
              <a:rPr lang="en-GB" dirty="0" err="1"/>
              <a:t>Customer_Rental</a:t>
            </a:r>
            <a:r>
              <a:rPr lang="en-GB" dirty="0"/>
              <a:t> to 2NF Relations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74409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42004-30C3-4D41-8DC8-5A9BFA031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5015" y="1372053"/>
            <a:ext cx="5672051" cy="8230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ECEBD1-F522-9E40-B048-1A54494B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Property_Owner</a:t>
            </a:r>
            <a:r>
              <a:rPr lang="en-GB" dirty="0"/>
              <a:t> to 3NF Relations</a:t>
            </a:r>
            <a:endParaRPr lang="aa-E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67458-7A6B-A241-9E73-21BACC2BE5A1}"/>
              </a:ext>
            </a:extLst>
          </p:cNvPr>
          <p:cNvSpPr/>
          <p:nvPr/>
        </p:nvSpPr>
        <p:spPr>
          <a:xfrm>
            <a:off x="423949" y="21321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Transitive Dependency: </a:t>
            </a:r>
          </a:p>
          <a:p>
            <a:r>
              <a:rPr lang="en-GB" dirty="0" err="1"/>
              <a:t>Property_No</a:t>
            </a:r>
            <a:r>
              <a:rPr lang="en-GB" dirty="0"/>
              <a:t>-&gt;</a:t>
            </a:r>
            <a:r>
              <a:rPr lang="en-GB" dirty="0" err="1"/>
              <a:t>Owner_No</a:t>
            </a:r>
            <a:r>
              <a:rPr lang="en-GB" dirty="0"/>
              <a:t> </a:t>
            </a:r>
          </a:p>
          <a:p>
            <a:r>
              <a:rPr lang="en-GB" dirty="0" err="1"/>
              <a:t>Owner_No</a:t>
            </a:r>
            <a:r>
              <a:rPr lang="en-GB" dirty="0"/>
              <a:t> -&gt;</a:t>
            </a:r>
            <a:r>
              <a:rPr lang="en-GB" dirty="0" err="1"/>
              <a:t>OName</a:t>
            </a:r>
            <a:endParaRPr lang="aa-E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C94EF-8BED-654A-A4E6-D789DDD2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07" y="3802503"/>
            <a:ext cx="7988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A8974-6C44-2943-8BA9-B5D04DDCF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55" y="1412632"/>
            <a:ext cx="10194580" cy="50802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AA0147-B6B7-DC4C-B46C-5600BA67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of Decomposition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5276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26019-4131-824D-9EC0-9A586B2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Summ</a:t>
            </a:r>
            <a:r>
              <a:rPr lang="en-US" dirty="0"/>
              <a:t>a</a:t>
            </a:r>
            <a:r>
              <a:rPr lang="aa-ET" dirty="0"/>
              <a:t>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F9D9E-D49B-2C47-BE1F-8591C8B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1449848"/>
            <a:ext cx="838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DE5BE822-DC99-2E47-B503-477AA1E0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Example 2 - UNF</a:t>
            </a:r>
          </a:p>
        </p:txBody>
      </p:sp>
      <p:pic>
        <p:nvPicPr>
          <p:cNvPr id="93187" name="Picture 6">
            <a:extLst>
              <a:ext uri="{FF2B5EF4-FFF2-40B4-BE49-F238E27FC236}">
                <a16:creationId xmlns:a16="http://schemas.microsoft.com/office/drawing/2014/main" id="{B4893E58-E4CC-4548-8089-AA1E04BDD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030288"/>
            <a:ext cx="10725150" cy="537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84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>
            <a:extLst>
              <a:ext uri="{FF2B5EF4-FFF2-40B4-BE49-F238E27FC236}">
                <a16:creationId xmlns:a16="http://schemas.microsoft.com/office/drawing/2014/main" id="{2762F3F1-53C0-0540-8553-996C9B3E5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Characteristics of Functional Dependencies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004282B-4F59-CB44-A90E-527A53061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/>
              <a:t>Full functional dependency</a:t>
            </a:r>
            <a:r>
              <a:rPr lang="en-US" altLang="en-US" sz="4000" b="1" i="1" dirty="0"/>
              <a:t> </a:t>
            </a:r>
            <a:r>
              <a:rPr lang="en-US" altLang="en-US" sz="4000" b="1" dirty="0"/>
              <a:t>indicates that if A and B are attributes of a relation, </a:t>
            </a:r>
            <a:r>
              <a:rPr lang="en-US" altLang="en-US" sz="4000" b="1" dirty="0">
                <a:solidFill>
                  <a:srgbClr val="C00000"/>
                </a:solidFill>
              </a:rPr>
              <a:t>B is fully functionally dependent on A</a:t>
            </a:r>
            <a:r>
              <a:rPr lang="en-US" altLang="en-US" sz="4000" b="1" dirty="0"/>
              <a:t>, if B is functionally dependent on A, but </a:t>
            </a:r>
            <a:r>
              <a:rPr lang="en-US" altLang="en-US" sz="4000" b="1" dirty="0">
                <a:solidFill>
                  <a:srgbClr val="C00000"/>
                </a:solidFill>
              </a:rPr>
              <a:t>not on any proper subset of A</a:t>
            </a:r>
            <a:r>
              <a:rPr lang="en-US" altLang="en-US" sz="4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8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74AFD6B5-43A0-4A44-BD24-5B457EC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Table in 1NF</a:t>
            </a:r>
          </a:p>
        </p:txBody>
      </p:sp>
      <p:pic>
        <p:nvPicPr>
          <p:cNvPr id="94211" name="Picture 4">
            <a:extLst>
              <a:ext uri="{FF2B5EF4-FFF2-40B4-BE49-F238E27FC236}">
                <a16:creationId xmlns:a16="http://schemas.microsoft.com/office/drawing/2014/main" id="{D4C267CA-F45B-7E4F-A83B-ACCF9B71F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6" y="0"/>
            <a:ext cx="11229359" cy="376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463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94914759-47FF-BA40-A212-D98107C9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Tables in 2NF</a:t>
            </a:r>
          </a:p>
        </p:txBody>
      </p:sp>
      <p:pic>
        <p:nvPicPr>
          <p:cNvPr id="95235" name="Picture 6">
            <a:extLst>
              <a:ext uri="{FF2B5EF4-FFF2-40B4-BE49-F238E27FC236}">
                <a16:creationId xmlns:a16="http://schemas.microsoft.com/office/drawing/2014/main" id="{20D41B3B-AFA9-5B48-B2C0-4A25E1A20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8" y="1574801"/>
            <a:ext cx="11607772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730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58AAFF69-DFDA-2440-AB2C-26867F8B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Tables in 3NF</a:t>
            </a:r>
          </a:p>
        </p:txBody>
      </p:sp>
      <p:pic>
        <p:nvPicPr>
          <p:cNvPr id="96259" name="Picture 4">
            <a:extLst>
              <a:ext uri="{FF2B5EF4-FFF2-40B4-BE49-F238E27FC236}">
                <a16:creationId xmlns:a16="http://schemas.microsoft.com/office/drawing/2014/main" id="{7281CA4A-F0F4-DD41-922C-F8E95714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6" y="1295401"/>
            <a:ext cx="869156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5">
            <a:extLst>
              <a:ext uri="{FF2B5EF4-FFF2-40B4-BE49-F238E27FC236}">
                <a16:creationId xmlns:a16="http://schemas.microsoft.com/office/drawing/2014/main" id="{229A2991-3A5F-AE4A-8354-E89B3204E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53482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161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:a16="http://schemas.microsoft.com/office/drawing/2014/main" id="{FDE47BE9-ED1A-CF4F-A052-181DC580D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Boyce-Codd Normal Form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0672D809-230D-D948-89C1-67EB2DFA5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82283" y="3188274"/>
            <a:ext cx="7562849" cy="1608667"/>
          </a:xfrm>
        </p:spPr>
        <p:txBody>
          <a:bodyPr>
            <a:normAutofit/>
          </a:bodyPr>
          <a:lstStyle/>
          <a:p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Symbol" pitchFamily="2" charset="2"/>
              </a:rPr>
              <a:t></a:t>
            </a:r>
            <a:r>
              <a:rPr lang="en-US" altLang="en-US" i="1" dirty="0">
                <a:sym typeface="Greek Symbols" pitchFamily="18" charset="2"/>
              </a:rPr>
              <a:t>  </a:t>
            </a:r>
            <a:r>
              <a:rPr lang="en-US" altLang="en-US" dirty="0">
                <a:sym typeface="Greek Symbols" pitchFamily="18" charset="2"/>
              </a:rPr>
              <a:t>is trivial (i.e., </a:t>
            </a:r>
            <a:r>
              <a:rPr lang="en-US" altLang="en-US" i="1" dirty="0">
                <a:sym typeface="Symbol" pitchFamily="2" charset="2"/>
              </a:rPr>
              <a:t>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 </a:t>
            </a:r>
            <a:r>
              <a:rPr lang="en-US" altLang="en-US" dirty="0">
                <a:sym typeface="Greek Symbols" pitchFamily="18" charset="2"/>
              </a:rPr>
              <a:t>)</a:t>
            </a:r>
          </a:p>
          <a:p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dirty="0">
                <a:sym typeface="Greek Symbols" pitchFamily="18" charset="2"/>
              </a:rPr>
              <a:t> is a </a:t>
            </a:r>
            <a:r>
              <a:rPr lang="en-US" altLang="en-US" dirty="0" err="1">
                <a:sym typeface="Greek Symbols" pitchFamily="18" charset="2"/>
              </a:rPr>
              <a:t>superkey</a:t>
            </a:r>
            <a:r>
              <a:rPr lang="en-US" altLang="en-US" dirty="0">
                <a:sym typeface="Greek Symbols" pitchFamily="18" charset="2"/>
              </a:rPr>
              <a:t> for </a:t>
            </a:r>
            <a:r>
              <a:rPr lang="en-US" altLang="en-US" i="1" dirty="0">
                <a:sym typeface="Greek Symbols" pitchFamily="18" charset="2"/>
              </a:rPr>
              <a:t>R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D4CB500F-FD3C-9D44-878D-C25F608DF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1284713"/>
            <a:ext cx="1116277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A relation schema </a:t>
            </a:r>
            <a:r>
              <a:rPr kumimoji="0" lang="en-US" altLang="en-US" sz="2800" i="1" dirty="0"/>
              <a:t>R</a:t>
            </a:r>
            <a:r>
              <a:rPr kumimoji="0" lang="en-US" altLang="en-US" sz="2800" dirty="0"/>
              <a:t> is in BCNF with respect to a set </a:t>
            </a:r>
            <a:r>
              <a:rPr kumimoji="0" lang="en-US" altLang="en-US" sz="2800" i="1" dirty="0"/>
              <a:t>F</a:t>
            </a:r>
            <a:r>
              <a:rPr kumimoji="0" lang="en-US" altLang="en-US" sz="2800" dirty="0"/>
              <a:t> of functional  dependencies if for all functional dependencies in </a:t>
            </a:r>
            <a:r>
              <a:rPr kumimoji="0" lang="en-US" altLang="en-US" sz="2800" i="1" dirty="0"/>
              <a:t>F</a:t>
            </a:r>
            <a:r>
              <a:rPr kumimoji="0" lang="en-US" altLang="en-US" sz="2800" baseline="30000" dirty="0"/>
              <a:t>+</a:t>
            </a:r>
            <a:r>
              <a:rPr kumimoji="0" lang="en-US" altLang="en-US" sz="2800" dirty="0"/>
              <a:t> of the form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sym typeface="Symbol" pitchFamily="2" charset="2"/>
              </a:rPr>
              <a:t>               </a:t>
            </a:r>
            <a:r>
              <a:rPr lang="en-US" altLang="en-US" sz="2800" dirty="0">
                <a:sym typeface="Symbol" pitchFamily="2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kumimoji="0" lang="en-US" altLang="en-US" sz="2800" i="1" dirty="0">
                <a:sym typeface="Symbol" pitchFamily="2" charset="2"/>
              </a:rPr>
              <a:t></a:t>
            </a:r>
            <a:endParaRPr kumimoji="0" lang="en-US" altLang="en-US" sz="2800" i="1" dirty="0">
              <a:sym typeface="Greek Symbols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sym typeface="Greek Symbols" pitchFamily="18" charset="2"/>
              </a:rPr>
              <a:t>where </a:t>
            </a:r>
            <a:r>
              <a:rPr kumimoji="0" lang="en-US" altLang="en-US" sz="2800" dirty="0">
                <a:sym typeface="Symbol" pitchFamily="2" charset="2"/>
              </a:rPr>
              <a:t></a:t>
            </a:r>
            <a:r>
              <a:rPr kumimoji="0" lang="en-US" altLang="en-US" sz="2800" dirty="0">
                <a:sym typeface="Greek Symbols" pitchFamily="18" charset="2"/>
              </a:rPr>
              <a:t> </a:t>
            </a:r>
            <a:r>
              <a:rPr kumimoji="0" lang="en-US" altLang="en-US" sz="2800" dirty="0">
                <a:sym typeface="Symbol" pitchFamily="2" charset="2"/>
              </a:rPr>
              <a:t> </a:t>
            </a:r>
            <a:r>
              <a:rPr kumimoji="0" lang="en-US" altLang="en-US" sz="2800" i="1" dirty="0">
                <a:sym typeface="Symbol" pitchFamily="2" charset="2"/>
              </a:rPr>
              <a:t>R</a:t>
            </a:r>
            <a:r>
              <a:rPr kumimoji="0" lang="en-US" altLang="en-US" sz="2800" dirty="0">
                <a:sym typeface="Symbol" pitchFamily="2" charset="2"/>
              </a:rPr>
              <a:t> and </a:t>
            </a:r>
            <a:r>
              <a:rPr kumimoji="0" lang="en-US" altLang="en-US" sz="2800" i="1" dirty="0">
                <a:sym typeface="Symbol" pitchFamily="2" charset="2"/>
              </a:rPr>
              <a:t></a:t>
            </a:r>
            <a:r>
              <a:rPr kumimoji="0" lang="en-US" altLang="en-US" sz="2800" dirty="0">
                <a:sym typeface="Greek Symbols" pitchFamily="18" charset="2"/>
              </a:rPr>
              <a:t> </a:t>
            </a:r>
            <a:r>
              <a:rPr kumimoji="0" lang="en-US" altLang="en-US" sz="2800" dirty="0">
                <a:sym typeface="Symbol" pitchFamily="2" charset="2"/>
              </a:rPr>
              <a:t> </a:t>
            </a:r>
            <a:r>
              <a:rPr kumimoji="0" lang="en-US" altLang="en-US" sz="2800" i="1" dirty="0">
                <a:sym typeface="Symbol" pitchFamily="2" charset="2"/>
              </a:rPr>
              <a:t>R</a:t>
            </a:r>
            <a:r>
              <a:rPr kumimoji="0" lang="en-US" altLang="en-US" sz="2800" dirty="0">
                <a:sym typeface="Symbol" pitchFamily="2" charset="2"/>
              </a:rPr>
              <a:t>,</a:t>
            </a:r>
            <a:r>
              <a:rPr kumimoji="0" lang="en-US" altLang="en-US" sz="2800" i="1" dirty="0">
                <a:sym typeface="Symbol" pitchFamily="2" charset="2"/>
              </a:rPr>
              <a:t> </a:t>
            </a:r>
            <a:r>
              <a:rPr kumimoji="0" lang="en-US" altLang="en-US" sz="2800" dirty="0">
                <a:sym typeface="Symbol" pitchFamily="2" charset="2"/>
              </a:rPr>
              <a:t>at least one of the following holds: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41372E3D-6D92-9F45-B051-50436282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459289"/>
            <a:ext cx="110781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Example schema </a:t>
            </a:r>
            <a:r>
              <a:rPr kumimoji="0" lang="en-US" altLang="en-US" sz="2400" i="1" dirty="0"/>
              <a:t>not</a:t>
            </a:r>
            <a:r>
              <a:rPr kumimoji="0" lang="en-US" altLang="en-US" sz="2400" dirty="0"/>
              <a:t> in BCNF: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     </a:t>
            </a:r>
            <a:r>
              <a:rPr lang="en-US" altLang="en-US" sz="2400" i="1" dirty="0" err="1"/>
              <a:t>instr_dept</a:t>
            </a:r>
            <a:r>
              <a:rPr lang="en-US" altLang="en-US" sz="2400" i="1" dirty="0"/>
              <a:t> </a:t>
            </a:r>
            <a:r>
              <a:rPr lang="en-US" altLang="en-US" sz="2400" dirty="0"/>
              <a:t>(</a:t>
            </a:r>
            <a:r>
              <a:rPr lang="en-US" altLang="en-US" sz="2400" i="1" u="sng" dirty="0"/>
              <a:t>ID, </a:t>
            </a:r>
            <a:r>
              <a:rPr lang="en-US" altLang="en-US" sz="2400" i="1" dirty="0"/>
              <a:t>name, salary</a:t>
            </a:r>
            <a:r>
              <a:rPr lang="en-US" altLang="en-US" sz="2400" i="1" u="sng" dirty="0"/>
              <a:t>, </a:t>
            </a:r>
            <a:r>
              <a:rPr lang="en-US" altLang="en-US" sz="2400" i="1" u="sng" dirty="0" err="1"/>
              <a:t>dept_name</a:t>
            </a:r>
            <a:r>
              <a:rPr lang="en-US" altLang="en-US" sz="2400" i="1" u="sng" dirty="0"/>
              <a:t>, </a:t>
            </a:r>
            <a:r>
              <a:rPr lang="en-US" altLang="en-US" sz="2400" i="1" dirty="0"/>
              <a:t>building, budget </a:t>
            </a:r>
            <a:r>
              <a:rPr lang="en-US" altLang="en-US" sz="2400" dirty="0"/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i="1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because </a:t>
            </a:r>
            <a:r>
              <a:rPr lang="en-US" altLang="en-US" sz="2400" i="1" dirty="0" err="1"/>
              <a:t>dept_name</a:t>
            </a:r>
            <a:r>
              <a:rPr lang="en-US" altLang="en-US" sz="2400" dirty="0">
                <a:sym typeface="Symbol" pitchFamily="2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building, budget  </a:t>
            </a:r>
            <a:r>
              <a:rPr lang="en-US" altLang="en-US" sz="2400" dirty="0">
                <a:sym typeface="Monotype Sorts" pitchFamily="2" charset="2"/>
              </a:rPr>
              <a:t>holds on </a:t>
            </a:r>
            <a:r>
              <a:rPr lang="en-US" altLang="en-US" sz="2400" i="1" dirty="0" err="1">
                <a:sym typeface="Monotype Sorts" pitchFamily="2" charset="2"/>
              </a:rPr>
              <a:t>instr_dept</a:t>
            </a:r>
            <a:r>
              <a:rPr lang="en-US" altLang="en-US" sz="2400" i="1" dirty="0">
                <a:sym typeface="Monotype Sorts" pitchFamily="2" charset="2"/>
              </a:rPr>
              <a:t>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ym typeface="Monotype Sorts" pitchFamily="2" charset="2"/>
              </a:rPr>
              <a:t>but </a:t>
            </a:r>
            <a:r>
              <a:rPr lang="en-US" altLang="en-US" sz="2400" i="1" dirty="0" err="1">
                <a:sym typeface="Monotype Sorts" pitchFamily="2" charset="2"/>
              </a:rPr>
              <a:t>dept_name</a:t>
            </a:r>
            <a:r>
              <a:rPr lang="en-US" altLang="en-US" sz="2400" dirty="0">
                <a:sym typeface="Monotype Sorts" pitchFamily="2" charset="2"/>
              </a:rPr>
              <a:t> is not a </a:t>
            </a:r>
            <a:r>
              <a:rPr lang="en-US" altLang="en-US" sz="2400" dirty="0" err="1">
                <a:sym typeface="Monotype Sorts" pitchFamily="2" charset="2"/>
              </a:rPr>
              <a:t>superkey</a:t>
            </a:r>
            <a:endParaRPr lang="en-US" altLang="en-US" sz="2400" dirty="0"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0676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:a16="http://schemas.microsoft.com/office/drawing/2014/main" id="{FDE47BE9-ED1A-CF4F-A052-181DC580D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Boyce-Codd Normal Form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41372E3D-6D92-9F45-B051-50436282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68" y="1490008"/>
            <a:ext cx="1107810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 algn="l">
              <a:buNone/>
            </a:pPr>
            <a:r>
              <a:rPr lang="en-US" sz="2400" b="0" i="1" u="none" strike="noStrike" baseline="0" dirty="0">
                <a:latin typeface="NimbusRomDOT-RegIta"/>
              </a:rPr>
              <a:t>class </a:t>
            </a:r>
            <a:r>
              <a:rPr lang="en-US" sz="2400" b="0" i="0" u="none" strike="noStrike" baseline="0" dirty="0">
                <a:latin typeface="NimbusRomDOT-Reg"/>
              </a:rPr>
              <a:t>(</a:t>
            </a:r>
            <a:r>
              <a:rPr lang="en-US" sz="2400" b="0" i="1" u="none" strike="noStrike" baseline="0" dirty="0" err="1">
                <a:latin typeface="NimbusRomDOT-RegIta"/>
              </a:rPr>
              <a:t>course_id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title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 err="1">
                <a:latin typeface="NimbusRomDOT-RegIta"/>
              </a:rPr>
              <a:t>dept_name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credits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 err="1">
                <a:latin typeface="NimbusRomDOT-RegIta"/>
              </a:rPr>
              <a:t>sec_id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semester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year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building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room number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>
                <a:latin typeface="NimbusRomDOT-RegIta"/>
              </a:rPr>
              <a:t>capacity</a:t>
            </a:r>
            <a:r>
              <a:rPr lang="en-US" sz="2400" b="0" i="0" u="none" strike="noStrike" baseline="0" dirty="0">
                <a:latin typeface="NimbusRomDOT-Reg"/>
              </a:rPr>
              <a:t>, </a:t>
            </a:r>
            <a:r>
              <a:rPr lang="en-US" sz="2400" b="0" i="1" u="none" strike="noStrike" baseline="0" dirty="0" err="1">
                <a:latin typeface="NimbusRomDOT-RegIta"/>
              </a:rPr>
              <a:t>time_slot</a:t>
            </a:r>
            <a:r>
              <a:rPr lang="en-US" sz="2400" i="1" dirty="0" err="1">
                <a:latin typeface="NimbusRomDOT-RegIta"/>
              </a:rPr>
              <a:t>_</a:t>
            </a:r>
            <a:r>
              <a:rPr lang="en-US" sz="2400" b="0" i="1" u="none" strike="noStrike" baseline="0" dirty="0" err="1">
                <a:latin typeface="NimbusRomDOT-RegIta"/>
              </a:rPr>
              <a:t>id</a:t>
            </a:r>
            <a:r>
              <a:rPr lang="en-US" sz="2400" b="0" i="0" u="none" strike="noStrike" baseline="0" dirty="0">
                <a:latin typeface="NimbusRomDOT-Reg"/>
              </a:rPr>
              <a:t>)</a:t>
            </a:r>
          </a:p>
          <a:p>
            <a:pPr algn="l">
              <a:buNone/>
            </a:pPr>
            <a:r>
              <a:rPr lang="en-US" altLang="en-US" sz="2400" dirty="0">
                <a:latin typeface="NimbusRomDOT-Reg"/>
                <a:sym typeface="Monotype Sorts" pitchFamily="2" charset="2"/>
              </a:rPr>
              <a:t>Functional Dependency Set:</a:t>
            </a:r>
          </a:p>
          <a:p>
            <a:pPr algn="l">
              <a:buNone/>
            </a:pPr>
            <a:endParaRPr lang="en-US" altLang="en-US" sz="2400" dirty="0">
              <a:latin typeface="NimbusRomDOT-Reg"/>
              <a:sym typeface="Monotype Sorts" pitchFamily="2" charset="2"/>
            </a:endParaRPr>
          </a:p>
          <a:p>
            <a:pPr algn="l">
              <a:buNone/>
            </a:pPr>
            <a:endParaRPr lang="en-US" altLang="en-US" sz="2400" dirty="0">
              <a:latin typeface="NimbusRomDOT-Reg"/>
              <a:sym typeface="Monotype Sorts" pitchFamily="2" charset="2"/>
            </a:endParaRPr>
          </a:p>
          <a:p>
            <a:pPr algn="l">
              <a:buNone/>
            </a:pPr>
            <a:endParaRPr lang="en-US" altLang="en-US" sz="2400" dirty="0">
              <a:latin typeface="NimbusRomDOT-Reg"/>
              <a:sym typeface="Monotype Sorts" pitchFamily="2" charset="2"/>
            </a:endParaRPr>
          </a:p>
          <a:p>
            <a:pPr algn="l">
              <a:buNone/>
            </a:pPr>
            <a:r>
              <a:rPr lang="en-US" altLang="en-US" sz="2400" dirty="0">
                <a:latin typeface="NimbusRomDOT-Reg"/>
                <a:sym typeface="Monotype Sorts" pitchFamily="2" charset="2"/>
              </a:rPr>
              <a:t>Key????</a:t>
            </a:r>
            <a:endParaRPr lang="en-US" altLang="en-US" sz="2400" dirty="0">
              <a:sym typeface="Monotype Sort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22EAA-6E54-4D15-9B05-24F43E8F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0" y="2882117"/>
            <a:ext cx="9098941" cy="12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0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F8B7-107A-8C43-A349-D176087E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9331" name="Picture 3">
            <a:extLst>
              <a:ext uri="{FF2B5EF4-FFF2-40B4-BE49-F238E27FC236}">
                <a16:creationId xmlns:a16="http://schemas.microsoft.com/office/drawing/2014/main" id="{29CE57F6-C5CC-3544-99BB-B9A853B6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9" y="2301875"/>
            <a:ext cx="9770295" cy="250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895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1E5555E3-68A9-FD4E-B2A5-89CC9941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- Example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9A1D12-F705-6541-9DB3-9094AEE3C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56492"/>
              </p:ext>
            </p:extLst>
          </p:nvPr>
        </p:nvGraphicFramePr>
        <p:xfrm>
          <a:off x="905933" y="1700214"/>
          <a:ext cx="9720895" cy="4065584"/>
        </p:xfrm>
        <a:graphic>
          <a:graphicData uri="http://schemas.openxmlformats.org/drawingml/2006/table">
            <a:tbl>
              <a:tblPr/>
              <a:tblGrid>
                <a:gridCol w="897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3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3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064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Cust.ID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904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8A66E93C-0384-0C45-95C1-8C768AD6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1NF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D6D60-6AF5-544A-9126-DE4A47A3C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6521"/>
              </p:ext>
            </p:extLst>
          </p:nvPr>
        </p:nvGraphicFramePr>
        <p:xfrm>
          <a:off x="905933" y="1700214"/>
          <a:ext cx="9720895" cy="4065584"/>
        </p:xfrm>
        <a:graphic>
          <a:graphicData uri="http://schemas.openxmlformats.org/drawingml/2006/table">
            <a:tbl>
              <a:tblPr/>
              <a:tblGrid>
                <a:gridCol w="897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3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3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064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Cust.ID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9652" name="TextBox 1">
            <a:extLst>
              <a:ext uri="{FF2B5EF4-FFF2-40B4-BE49-F238E27FC236}">
                <a16:creationId xmlns:a16="http://schemas.microsoft.com/office/drawing/2014/main" id="{FD966EC7-F8B7-5142-BB31-B86F811C3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5949951"/>
            <a:ext cx="165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panose="02020603050405020304" pitchFamily="18" charset="0"/>
              </a:rPr>
              <a:t>Key ???</a:t>
            </a:r>
          </a:p>
        </p:txBody>
      </p:sp>
    </p:spTree>
    <p:extLst>
      <p:ext uri="{BB962C8B-B14F-4D97-AF65-F5344CB8AC3E}">
        <p14:creationId xmlns:p14="http://schemas.microsoft.com/office/powerpoint/2010/main" val="6497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5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03E1CEB8-D28A-B54A-80E3-5E37EF6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2NF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7F3A31-BF68-2449-9360-F81FD5411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20490"/>
              </p:ext>
            </p:extLst>
          </p:nvPr>
        </p:nvGraphicFramePr>
        <p:xfrm>
          <a:off x="663954" y="1304785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96B55-ABC9-9D4D-92C2-316EAD802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43033"/>
              </p:ext>
            </p:extLst>
          </p:nvPr>
        </p:nvGraphicFramePr>
        <p:xfrm>
          <a:off x="3122612" y="1297903"/>
          <a:ext cx="4676775" cy="3552826"/>
        </p:xfrm>
        <a:graphic>
          <a:graphicData uri="http://schemas.openxmlformats.org/drawingml/2006/table">
            <a:tbl>
              <a:tblPr/>
              <a:tblGrid>
                <a:gridCol w="82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5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783E36-8238-4194-B3C6-A7E14CBB2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13840"/>
              </p:ext>
            </p:extLst>
          </p:nvPr>
        </p:nvGraphicFramePr>
        <p:xfrm>
          <a:off x="8534475" y="1241084"/>
          <a:ext cx="2993571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Islamabad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1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03E1CEB8-D28A-B54A-80E3-5E37EF6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2NF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7F3A31-BF68-2449-9360-F81FD5411016}"/>
              </a:ext>
            </a:extLst>
          </p:cNvPr>
          <p:cNvGraphicFramePr>
            <a:graphicFrameLocks noGrp="1"/>
          </p:cNvGraphicFramePr>
          <p:nvPr/>
        </p:nvGraphicFramePr>
        <p:xfrm>
          <a:off x="663954" y="1304785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96B55-ABC9-9D4D-92C2-316EAD802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20027"/>
              </p:ext>
            </p:extLst>
          </p:nvPr>
        </p:nvGraphicFramePr>
        <p:xfrm>
          <a:off x="3122612" y="1297903"/>
          <a:ext cx="4676775" cy="2365506"/>
        </p:xfrm>
        <a:graphic>
          <a:graphicData uri="http://schemas.openxmlformats.org/drawingml/2006/table">
            <a:tbl>
              <a:tblPr/>
              <a:tblGrid>
                <a:gridCol w="82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5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783E36-8238-4194-B3C6-A7E14CBB2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50399"/>
              </p:ext>
            </p:extLst>
          </p:nvPr>
        </p:nvGraphicFramePr>
        <p:xfrm>
          <a:off x="8534475" y="1241084"/>
          <a:ext cx="2993571" cy="2831685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25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>
            <a:extLst>
              <a:ext uri="{FF2B5EF4-FFF2-40B4-BE49-F238E27FC236}">
                <a16:creationId xmlns:a16="http://schemas.microsoft.com/office/drawing/2014/main" id="{4C4F274D-68B0-2A4F-8752-3678F04DB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Example Full Functional Dependency</a:t>
            </a: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11BC5973-D68A-E44D-A56F-667F3A5BA3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Exists in the Staff relation.</a:t>
            </a:r>
          </a:p>
          <a:p>
            <a:pPr>
              <a:lnSpc>
                <a:spcPct val="90000"/>
              </a:lnSpc>
            </a:pPr>
            <a:endParaRPr lang="en-US" altLang="en-US" b="1" dirty="0"/>
          </a:p>
          <a:p>
            <a:pPr>
              <a:lnSpc>
                <a:spcPct val="90000"/>
              </a:lnSpc>
            </a:pPr>
            <a:endParaRPr lang="en-US" altLang="en-US" b="1" dirty="0"/>
          </a:p>
          <a:p>
            <a:pPr>
              <a:lnSpc>
                <a:spcPct val="90000"/>
              </a:lnSpc>
            </a:pPr>
            <a:endParaRPr lang="en-US" altLang="en-US" b="1" dirty="0"/>
          </a:p>
          <a:p>
            <a:pPr>
              <a:lnSpc>
                <a:spcPct val="90000"/>
              </a:lnSpc>
            </a:pPr>
            <a:endParaRPr lang="en-US" altLang="en-US" b="1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b="1" dirty="0"/>
              <a:t>	</a:t>
            </a:r>
            <a:r>
              <a:rPr lang="en-US" altLang="en-US" b="1" dirty="0" err="1"/>
              <a:t>staffNo</a:t>
            </a:r>
            <a:r>
              <a:rPr lang="en-US" altLang="en-US" b="1" dirty="0"/>
              <a:t>, </a:t>
            </a:r>
            <a:r>
              <a:rPr lang="en-US" altLang="en-US" b="1" dirty="0" err="1"/>
              <a:t>sName</a:t>
            </a:r>
            <a:r>
              <a:rPr lang="en-US" altLang="en-US" b="1" dirty="0"/>
              <a:t> </a:t>
            </a:r>
            <a:r>
              <a:rPr lang="en-US" altLang="en-US" b="1" dirty="0">
                <a:cs typeface="Times New Roman" panose="02020603050405020304" pitchFamily="18" charset="0"/>
              </a:rPr>
              <a:t>→</a:t>
            </a:r>
            <a:r>
              <a:rPr lang="en-US" altLang="en-US" b="1" dirty="0"/>
              <a:t> </a:t>
            </a:r>
            <a:r>
              <a:rPr lang="en-US" altLang="en-US" b="1" dirty="0" err="1"/>
              <a:t>branchNo</a:t>
            </a: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True - each value of (</a:t>
            </a:r>
            <a:r>
              <a:rPr lang="en-US" altLang="en-US" b="1" dirty="0" err="1"/>
              <a:t>staffNo</a:t>
            </a:r>
            <a:r>
              <a:rPr lang="en-US" altLang="en-US" b="1" dirty="0"/>
              <a:t>, </a:t>
            </a:r>
            <a:r>
              <a:rPr lang="en-US" altLang="en-US" b="1" dirty="0" err="1"/>
              <a:t>sName</a:t>
            </a:r>
            <a:r>
              <a:rPr lang="en-US" altLang="en-US" b="1" dirty="0"/>
              <a:t>) is associated with a single value of </a:t>
            </a:r>
            <a:r>
              <a:rPr lang="en-US" altLang="en-US" b="1" dirty="0" err="1"/>
              <a:t>branchNo</a:t>
            </a:r>
            <a:r>
              <a:rPr lang="en-US" altLang="en-US" b="1" dirty="0"/>
              <a:t>. 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However, </a:t>
            </a:r>
            <a:r>
              <a:rPr lang="en-US" altLang="en-US" b="1" dirty="0" err="1"/>
              <a:t>branchNo</a:t>
            </a:r>
            <a:r>
              <a:rPr lang="en-US" altLang="en-US" b="1" dirty="0"/>
              <a:t> is also functionally dependent on a subset of (</a:t>
            </a:r>
            <a:r>
              <a:rPr lang="en-US" altLang="en-US" b="1" dirty="0" err="1"/>
              <a:t>staffNo</a:t>
            </a:r>
            <a:r>
              <a:rPr lang="en-US" altLang="en-US" b="1" dirty="0"/>
              <a:t>, </a:t>
            </a:r>
            <a:r>
              <a:rPr lang="en-US" altLang="en-US" b="1" dirty="0" err="1"/>
              <a:t>sName</a:t>
            </a:r>
            <a:r>
              <a:rPr lang="en-US" altLang="en-US" b="1" dirty="0"/>
              <a:t>), namely </a:t>
            </a:r>
            <a:r>
              <a:rPr lang="en-US" altLang="en-US" b="1" dirty="0" err="1"/>
              <a:t>staffNo</a:t>
            </a:r>
            <a:r>
              <a:rPr lang="en-US" altLang="en-US" b="1" dirty="0"/>
              <a:t>. Example above is a </a:t>
            </a:r>
            <a:r>
              <a:rPr lang="en-US" altLang="en-US" b="1" i="1" dirty="0">
                <a:solidFill>
                  <a:srgbClr val="C00000"/>
                </a:solidFill>
              </a:rPr>
              <a:t>partial dependency</a:t>
            </a:r>
            <a:r>
              <a:rPr lang="en-US" altLang="en-US" b="1" i="1" dirty="0"/>
              <a:t>. </a:t>
            </a:r>
          </a:p>
        </p:txBody>
      </p:sp>
      <p:pic>
        <p:nvPicPr>
          <p:cNvPr id="54278" name="Picture 1031" descr="DS3-Figure 13-01">
            <a:extLst>
              <a:ext uri="{FF2B5EF4-FFF2-40B4-BE49-F238E27FC236}">
                <a16:creationId xmlns:a16="http://schemas.microsoft.com/office/drawing/2014/main" id="{70AE3923-0864-B644-9D77-2417DA5F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4"/>
          <a:stretch>
            <a:fillRect/>
          </a:stretch>
        </p:blipFill>
        <p:spPr bwMode="auto">
          <a:xfrm>
            <a:off x="4705619" y="1287525"/>
            <a:ext cx="7486381" cy="24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877EC885-33B8-464F-93F7-D79925F3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3NF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D08330-E813-6B42-B13D-9067B65BE3DA}"/>
              </a:ext>
            </a:extLst>
          </p:cNvPr>
          <p:cNvGraphicFramePr>
            <a:graphicFrameLocks noGrp="1"/>
          </p:cNvGraphicFramePr>
          <p:nvPr/>
        </p:nvGraphicFramePr>
        <p:xfrm>
          <a:off x="5753101" y="1622426"/>
          <a:ext cx="4190999" cy="2209801"/>
        </p:xfrm>
        <a:graphic>
          <a:graphicData uri="http://schemas.openxmlformats.org/drawingml/2006/table">
            <a:tbl>
              <a:tblPr/>
              <a:tblGrid>
                <a:gridCol w="153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62F5F0-662C-DF41-8FAC-555602651E65}"/>
              </a:ext>
            </a:extLst>
          </p:cNvPr>
          <p:cNvGraphicFramePr>
            <a:graphicFrameLocks noGrp="1"/>
          </p:cNvGraphicFramePr>
          <p:nvPr/>
        </p:nvGraphicFramePr>
        <p:xfrm>
          <a:off x="2424113" y="4422775"/>
          <a:ext cx="2895600" cy="1730376"/>
        </p:xfrm>
        <a:graphic>
          <a:graphicData uri="http://schemas.openxmlformats.org/drawingml/2006/table">
            <a:tbl>
              <a:tblPr/>
              <a:tblGrid>
                <a:gridCol w="1269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5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8E90C1F-FB6B-8248-8065-514E74BF03FA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4422776"/>
          <a:ext cx="2743200" cy="1714499"/>
        </p:xfrm>
        <a:graphic>
          <a:graphicData uri="http://schemas.openxmlformats.org/drawingml/2006/table">
            <a:tbl>
              <a:tblPr/>
              <a:tblGrid>
                <a:gridCol w="155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42AF15-3DC3-4CCB-9CA3-3B2E72996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74667"/>
              </p:ext>
            </p:extLst>
          </p:nvPr>
        </p:nvGraphicFramePr>
        <p:xfrm>
          <a:off x="423949" y="1123716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82DDC40-729B-403C-998D-A61113469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82622"/>
              </p:ext>
            </p:extLst>
          </p:nvPr>
        </p:nvGraphicFramePr>
        <p:xfrm>
          <a:off x="2424113" y="1394062"/>
          <a:ext cx="2993571" cy="2831685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00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:a16="http://schemas.microsoft.com/office/drawing/2014/main" id="{2499627E-802D-5945-BC51-8689CF89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3NF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B4E812-9A39-0142-814A-A07264D2CB63}"/>
              </a:ext>
            </a:extLst>
          </p:cNvPr>
          <p:cNvGraphicFramePr>
            <a:graphicFrameLocks noGrp="1"/>
          </p:cNvGraphicFramePr>
          <p:nvPr/>
        </p:nvGraphicFramePr>
        <p:xfrm>
          <a:off x="5753101" y="1622426"/>
          <a:ext cx="4190999" cy="2209801"/>
        </p:xfrm>
        <a:graphic>
          <a:graphicData uri="http://schemas.openxmlformats.org/drawingml/2006/table">
            <a:tbl>
              <a:tblPr/>
              <a:tblGrid>
                <a:gridCol w="153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D8A0F0-E4CD-A841-8CD5-1E05DA4E53C0}"/>
              </a:ext>
            </a:extLst>
          </p:cNvPr>
          <p:cNvGraphicFramePr>
            <a:graphicFrameLocks noGrp="1"/>
          </p:cNvGraphicFramePr>
          <p:nvPr/>
        </p:nvGraphicFramePr>
        <p:xfrm>
          <a:off x="2424113" y="4422775"/>
          <a:ext cx="2895600" cy="1062038"/>
        </p:xfrm>
        <a:graphic>
          <a:graphicData uri="http://schemas.openxmlformats.org/drawingml/2006/table">
            <a:tbl>
              <a:tblPr/>
              <a:tblGrid>
                <a:gridCol w="1269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8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B2565F-38C9-A648-B9F1-4655AD1BF2FF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4422776"/>
          <a:ext cx="2743200" cy="1046163"/>
        </p:xfrm>
        <a:graphic>
          <a:graphicData uri="http://schemas.openxmlformats.org/drawingml/2006/table">
            <a:tbl>
              <a:tblPr/>
              <a:tblGrid>
                <a:gridCol w="155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8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3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5" marR="9525" marT="953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0761B5-149E-43D0-84C4-52A9CF506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73453"/>
              </p:ext>
            </p:extLst>
          </p:nvPr>
        </p:nvGraphicFramePr>
        <p:xfrm>
          <a:off x="423949" y="1123716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9915DC-7A37-48C6-9A3D-F8746E5C5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82323"/>
              </p:ext>
            </p:extLst>
          </p:nvPr>
        </p:nvGraphicFramePr>
        <p:xfrm>
          <a:off x="2424113" y="1394062"/>
          <a:ext cx="2993571" cy="2831685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0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437BC61C-F358-2543-9197-C3549013F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Characteristics of Functional Dependencies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1BAD24FC-3886-B449-94C4-DC9AA4597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600" b="1" dirty="0">
                <a:cs typeface="Times New Roman" panose="02020603050405020304" pitchFamily="18" charset="0"/>
              </a:rPr>
              <a:t>Main characteristics of functional dependencies used in normalization:</a:t>
            </a:r>
          </a:p>
          <a:p>
            <a:pPr lvl="1">
              <a:lnSpc>
                <a:spcPct val="90000"/>
              </a:lnSpc>
            </a:pPr>
            <a:r>
              <a:rPr lang="en-US" altLang="en-US" sz="3200" b="1" dirty="0"/>
              <a:t>There is a </a:t>
            </a:r>
            <a:r>
              <a:rPr lang="en-US" altLang="en-US" sz="3200" b="1" i="1" dirty="0">
                <a:solidFill>
                  <a:srgbClr val="C00000"/>
                </a:solidFill>
              </a:rPr>
              <a:t>one-to-one</a:t>
            </a:r>
            <a:r>
              <a:rPr lang="en-US" altLang="en-US" sz="3200" b="1" dirty="0">
                <a:solidFill>
                  <a:srgbClr val="C00000"/>
                </a:solidFill>
              </a:rPr>
              <a:t> relationship between the attribute(s) on the left-hand side</a:t>
            </a:r>
            <a:r>
              <a:rPr lang="en-US" altLang="en-US" sz="3200" b="1" dirty="0"/>
              <a:t> (determinant) and those on the right-hand side of a functional dependency. </a:t>
            </a:r>
          </a:p>
          <a:p>
            <a:pPr lvl="1">
              <a:lnSpc>
                <a:spcPct val="90000"/>
              </a:lnSpc>
            </a:pPr>
            <a:r>
              <a:rPr lang="en-US" altLang="en-US" sz="3200" b="1" dirty="0">
                <a:solidFill>
                  <a:srgbClr val="C00000"/>
                </a:solidFill>
              </a:rPr>
              <a:t>Holds for </a:t>
            </a:r>
            <a:r>
              <a:rPr lang="en-US" altLang="en-US" sz="3200" b="1" i="1" dirty="0">
                <a:solidFill>
                  <a:srgbClr val="C00000"/>
                </a:solidFill>
              </a:rPr>
              <a:t>all</a:t>
            </a:r>
            <a:r>
              <a:rPr lang="en-US" altLang="en-US" sz="3200" b="1" dirty="0">
                <a:solidFill>
                  <a:srgbClr val="C00000"/>
                </a:solidFill>
              </a:rPr>
              <a:t> time</a:t>
            </a:r>
            <a:r>
              <a:rPr lang="en-US" altLang="en-US" sz="3200" b="1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3200" b="1" dirty="0"/>
              <a:t>The </a:t>
            </a:r>
            <a:r>
              <a:rPr lang="en-US" altLang="en-US" sz="3200" b="1" dirty="0">
                <a:solidFill>
                  <a:srgbClr val="C00000"/>
                </a:solidFill>
              </a:rPr>
              <a:t>determinant has the </a:t>
            </a:r>
            <a:r>
              <a:rPr lang="en-US" altLang="en-US" sz="3200" b="1" i="1" dirty="0">
                <a:solidFill>
                  <a:srgbClr val="C00000"/>
                </a:solidFill>
              </a:rPr>
              <a:t>minimal</a:t>
            </a:r>
            <a:r>
              <a:rPr lang="en-US" altLang="en-US" sz="3200" b="1" dirty="0">
                <a:solidFill>
                  <a:srgbClr val="C00000"/>
                </a:solidFill>
              </a:rPr>
              <a:t> number of attributes </a:t>
            </a:r>
            <a:r>
              <a:rPr lang="en-US" altLang="en-US" sz="3200" b="1" dirty="0"/>
              <a:t>necessary to maintain the dependency with the attribute(s) on the right hand-side. </a:t>
            </a:r>
            <a:endParaRPr lang="en-GB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841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F8322C0F-FF07-4A4A-A4E8-E4CD54F5FE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Transitive Dependencies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02972C9C-98D5-ED46-A3DB-97ABAD5AE6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600" b="1" dirty="0"/>
              <a:t>Important to recognize a transitive dependency because its existence in a relation can potentially cause update</a:t>
            </a:r>
            <a:r>
              <a:rPr lang="en-US" altLang="en-US" sz="3600" dirty="0"/>
              <a:t> anomalies.</a:t>
            </a:r>
            <a:endParaRPr lang="en-US" altLang="en-US" sz="3600" b="1" dirty="0"/>
          </a:p>
          <a:p>
            <a:pPr>
              <a:lnSpc>
                <a:spcPct val="90000"/>
              </a:lnSpc>
            </a:pPr>
            <a:endParaRPr lang="en-US" altLang="en-US" sz="3600" b="1" dirty="0"/>
          </a:p>
          <a:p>
            <a:pPr>
              <a:lnSpc>
                <a:spcPct val="90000"/>
              </a:lnSpc>
            </a:pPr>
            <a:r>
              <a:rPr lang="en-US" altLang="en-US" sz="3600" b="1" dirty="0"/>
              <a:t>Transitive dependency describes a condition where A, B, and C are attributes of a relation such that </a:t>
            </a:r>
            <a:r>
              <a:rPr lang="en-US" altLang="en-US" sz="3600" b="1" dirty="0">
                <a:solidFill>
                  <a:srgbClr val="C00000"/>
                </a:solidFill>
              </a:rPr>
              <a:t>if A </a:t>
            </a:r>
            <a:r>
              <a:rPr lang="en-US" altLang="en-US" sz="3600" b="1" dirty="0">
                <a:solidFill>
                  <a:srgbClr val="C00000"/>
                </a:solidFill>
                <a:cs typeface="Times New Roman" panose="02020603050405020304" pitchFamily="18" charset="0"/>
              </a:rPr>
              <a:t>→</a:t>
            </a:r>
            <a:r>
              <a:rPr lang="en-US" altLang="en-US" sz="3600" b="1" dirty="0">
                <a:solidFill>
                  <a:srgbClr val="C00000"/>
                </a:solidFill>
              </a:rPr>
              <a:t> B and B </a:t>
            </a:r>
            <a:r>
              <a:rPr lang="en-US" altLang="en-US" sz="3600" b="1" dirty="0">
                <a:solidFill>
                  <a:srgbClr val="C00000"/>
                </a:solidFill>
                <a:cs typeface="Times New Roman" panose="02020603050405020304" pitchFamily="18" charset="0"/>
              </a:rPr>
              <a:t>→</a:t>
            </a:r>
            <a:r>
              <a:rPr lang="en-US" altLang="en-US" sz="3600" b="1" dirty="0">
                <a:solidFill>
                  <a:srgbClr val="C00000"/>
                </a:solidFill>
              </a:rPr>
              <a:t> C, then C is transitively dependent on A via B </a:t>
            </a:r>
            <a:r>
              <a:rPr lang="en-US" altLang="en-US" sz="3600" b="1" dirty="0"/>
              <a:t>(provided that A is not functionally dependent on B or C).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661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>
            <a:extLst>
              <a:ext uri="{FF2B5EF4-FFF2-40B4-BE49-F238E27FC236}">
                <a16:creationId xmlns:a16="http://schemas.microsoft.com/office/drawing/2014/main" id="{B742B0E2-88EC-3242-8F79-F356FCE8A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Example Transitive Dependency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C2FB608D-0A16-4D4E-AB1B-CB0C28C6C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949" y="1321724"/>
            <a:ext cx="11587942" cy="51552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3600" b="1" dirty="0"/>
              <a:t>Consider functional dependencies in the </a:t>
            </a:r>
            <a:r>
              <a:rPr lang="en-US" altLang="en-US" sz="3600" b="1" dirty="0" err="1"/>
              <a:t>StaffBranch</a:t>
            </a:r>
            <a:r>
              <a:rPr lang="en-US" altLang="en-US" sz="3600" b="1" dirty="0"/>
              <a:t> relation</a:t>
            </a:r>
          </a:p>
          <a:p>
            <a:pPr>
              <a:lnSpc>
                <a:spcPct val="90000"/>
              </a:lnSpc>
            </a:pPr>
            <a:endParaRPr lang="en-US" altLang="en-US" sz="3600" b="1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600" b="1" dirty="0"/>
              <a:t>	 </a:t>
            </a:r>
            <a:r>
              <a:rPr lang="en-US" altLang="en-US" sz="3600" b="1" dirty="0" err="1"/>
              <a:t>staffNo</a:t>
            </a:r>
            <a:r>
              <a:rPr lang="en-US" altLang="en-US" sz="3600" b="1" dirty="0"/>
              <a:t> </a:t>
            </a:r>
            <a:r>
              <a:rPr lang="en-US" altLang="en-US" sz="3600" b="1" dirty="0">
                <a:cs typeface="Times New Roman" panose="02020603050405020304" pitchFamily="18" charset="0"/>
              </a:rPr>
              <a:t>→</a:t>
            </a:r>
            <a:r>
              <a:rPr lang="en-US" altLang="en-US" sz="3600" b="1" dirty="0"/>
              <a:t> </a:t>
            </a:r>
            <a:r>
              <a:rPr lang="en-US" altLang="en-US" sz="3600" b="1" dirty="0" err="1"/>
              <a:t>sName</a:t>
            </a:r>
            <a:r>
              <a:rPr lang="en-US" altLang="en-US" sz="3600" b="1" dirty="0"/>
              <a:t>, position, salary, </a:t>
            </a:r>
            <a:r>
              <a:rPr lang="en-US" altLang="en-US" sz="3600" b="1" dirty="0" err="1"/>
              <a:t>branchNo</a:t>
            </a:r>
            <a:r>
              <a:rPr lang="en-US" altLang="en-US" sz="3600" b="1" dirty="0"/>
              <a:t>, 		   </a:t>
            </a:r>
            <a:r>
              <a:rPr lang="en-US" altLang="en-US" sz="3600" b="1" dirty="0" err="1"/>
              <a:t>bAddress</a:t>
            </a:r>
            <a:endParaRPr lang="en-US" altLang="en-US" sz="3600" b="1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600" b="1" dirty="0"/>
              <a:t>	 </a:t>
            </a:r>
            <a:r>
              <a:rPr lang="en-US" altLang="en-US" sz="3600" b="1" dirty="0" err="1"/>
              <a:t>branchNo</a:t>
            </a:r>
            <a:r>
              <a:rPr lang="en-US" altLang="en-US" sz="3600" b="1" dirty="0"/>
              <a:t> </a:t>
            </a:r>
            <a:r>
              <a:rPr lang="en-US" altLang="en-US" sz="3600" b="1" dirty="0">
                <a:cs typeface="Times New Roman" panose="02020603050405020304" pitchFamily="18" charset="0"/>
              </a:rPr>
              <a:t>→</a:t>
            </a:r>
            <a:r>
              <a:rPr lang="en-US" altLang="en-US" sz="3600" b="1" dirty="0"/>
              <a:t> </a:t>
            </a:r>
            <a:r>
              <a:rPr lang="en-US" altLang="en-US" sz="3600" b="1" dirty="0" err="1"/>
              <a:t>bAddress</a:t>
            </a:r>
            <a:endParaRPr lang="en-US" altLang="en-US" sz="3600" b="1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3600" b="1" dirty="0"/>
          </a:p>
          <a:p>
            <a:pPr>
              <a:lnSpc>
                <a:spcPct val="90000"/>
              </a:lnSpc>
            </a:pPr>
            <a:r>
              <a:rPr lang="en-US" altLang="en-US" sz="3600" b="1" dirty="0"/>
              <a:t>Transitive dependency, </a:t>
            </a:r>
            <a:r>
              <a:rPr lang="en-US" altLang="en-US" sz="3600" b="1" dirty="0" err="1"/>
              <a:t>branchNo</a:t>
            </a:r>
            <a:r>
              <a:rPr lang="en-US" altLang="en-US" sz="3600" b="1" dirty="0"/>
              <a:t> </a:t>
            </a:r>
            <a:r>
              <a:rPr lang="en-US" altLang="en-US" sz="3600" b="1" dirty="0">
                <a:cs typeface="Times New Roman" panose="02020603050405020304" pitchFamily="18" charset="0"/>
              </a:rPr>
              <a:t>→</a:t>
            </a:r>
            <a:r>
              <a:rPr lang="en-US" altLang="en-US" sz="3600" b="1" dirty="0"/>
              <a:t> </a:t>
            </a:r>
            <a:r>
              <a:rPr lang="en-US" altLang="en-US" sz="3600" b="1" dirty="0" err="1"/>
              <a:t>bAddress</a:t>
            </a:r>
            <a:r>
              <a:rPr lang="en-US" altLang="en-US" sz="3600" b="1" dirty="0"/>
              <a:t> exists on </a:t>
            </a:r>
            <a:r>
              <a:rPr lang="en-US" altLang="en-US" sz="3600" b="1" dirty="0" err="1"/>
              <a:t>staffNo</a:t>
            </a:r>
            <a:r>
              <a:rPr lang="en-US" altLang="en-US" sz="3600" b="1" dirty="0"/>
              <a:t> via </a:t>
            </a:r>
            <a:r>
              <a:rPr lang="en-US" altLang="en-US" sz="3600" b="1" dirty="0" err="1"/>
              <a:t>branchNo</a:t>
            </a:r>
            <a:r>
              <a:rPr lang="en-US" altLang="en-US" sz="3600" b="1" dirty="0"/>
              <a:t>. </a:t>
            </a:r>
          </a:p>
          <a:p>
            <a:pPr>
              <a:lnSpc>
                <a:spcPct val="90000"/>
              </a:lnSpc>
            </a:pPr>
            <a:endParaRPr lang="en-US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898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3662</TotalTime>
  <Words>2072</Words>
  <Application>Microsoft Office PowerPoint</Application>
  <PresentationFormat>Widescreen</PresentationFormat>
  <Paragraphs>651</Paragraphs>
  <Slides>61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80" baseType="lpstr">
      <vt:lpstr>PMingLiU</vt:lpstr>
      <vt:lpstr>PMingLiU</vt:lpstr>
      <vt:lpstr>Arial</vt:lpstr>
      <vt:lpstr>Calibri</vt:lpstr>
      <vt:lpstr>Calibri Light</vt:lpstr>
      <vt:lpstr>Greek Symbols</vt:lpstr>
      <vt:lpstr>Helvetica</vt:lpstr>
      <vt:lpstr>Iconic Symbols Ext</vt:lpstr>
      <vt:lpstr>Lucida Sans Unicode</vt:lpstr>
      <vt:lpstr>Monotype Sorts</vt:lpstr>
      <vt:lpstr>MS LineDraw</vt:lpstr>
      <vt:lpstr>NimbusRomDOT-Reg</vt:lpstr>
      <vt:lpstr>NimbusRomDOT-RegIta</vt:lpstr>
      <vt:lpstr>Symbol</vt:lpstr>
      <vt:lpstr>Times New Roman</vt:lpstr>
      <vt:lpstr>Wingdings</vt:lpstr>
      <vt:lpstr>Wingdings 2</vt:lpstr>
      <vt:lpstr>Wingdings 3</vt:lpstr>
      <vt:lpstr>Office Theme</vt:lpstr>
      <vt:lpstr>Database Design - Normalization</vt:lpstr>
      <vt:lpstr>Example Functional Dependency that holds for all Time</vt:lpstr>
      <vt:lpstr>Example Functional Dependency that holds for all Time</vt:lpstr>
      <vt:lpstr>Characteristics of Functional Dependencies</vt:lpstr>
      <vt:lpstr>Characteristics of Functional Dependencies</vt:lpstr>
      <vt:lpstr>Example Full Functional Dependency</vt:lpstr>
      <vt:lpstr>Characteristics of Functional Dependencies</vt:lpstr>
      <vt:lpstr>Transitive Dependencies</vt:lpstr>
      <vt:lpstr>Example Transitive Dependency</vt:lpstr>
      <vt:lpstr>Functional Dependencies (Cont.)</vt:lpstr>
      <vt:lpstr>Example - Using sample data to identify functional dependencies.</vt:lpstr>
      <vt:lpstr>Lossless-join and Dependency Preservation Properties</vt:lpstr>
      <vt:lpstr>Example of Dependency Preservation</vt:lpstr>
      <vt:lpstr>PowerPoint Presentation</vt:lpstr>
      <vt:lpstr>PowerPoint Presentation</vt:lpstr>
      <vt:lpstr>PowerPoint Presentation</vt:lpstr>
      <vt:lpstr>Example of Non-Dependency Preservation</vt:lpstr>
      <vt:lpstr>PowerPoint Presentation</vt:lpstr>
      <vt:lpstr>PowerPoint Presentation</vt:lpstr>
      <vt:lpstr>PowerPoint Presentation</vt:lpstr>
      <vt:lpstr>More Example</vt:lpstr>
      <vt:lpstr>PowerPoint Presentation</vt:lpstr>
      <vt:lpstr>Closure of a Set of Functional Dependencies</vt:lpstr>
      <vt:lpstr>Closure of a Set of Functional Dependencies</vt:lpstr>
      <vt:lpstr>Example</vt:lpstr>
      <vt:lpstr>Closure of Functional Dependencies (Cont.)</vt:lpstr>
      <vt:lpstr>PowerPoint Presentation</vt:lpstr>
      <vt:lpstr>Closure of Attribute Sets</vt:lpstr>
      <vt:lpstr>Example of Attribute Set Closure</vt:lpstr>
      <vt:lpstr>The Process of Normalization</vt:lpstr>
      <vt:lpstr>Normalization Process</vt:lpstr>
      <vt:lpstr>Unnormalized Form (UNF)</vt:lpstr>
      <vt:lpstr>First Normal Form (1NF)</vt:lpstr>
      <vt:lpstr>UNF to 1NF</vt:lpstr>
      <vt:lpstr>Second Normal Form (2NF)</vt:lpstr>
      <vt:lpstr>1NF to 2NF</vt:lpstr>
      <vt:lpstr>Third Normal Form (3NF)</vt:lpstr>
      <vt:lpstr>2NF to 3NF</vt:lpstr>
      <vt:lpstr>General Definitions of 2NF and 3NF </vt:lpstr>
      <vt:lpstr>Example - A Report</vt:lpstr>
      <vt:lpstr>Example - UNF</vt:lpstr>
      <vt:lpstr>Example - Normalization UNF to 1NF</vt:lpstr>
      <vt:lpstr>Example - UNF to 1NF (Alternative)</vt:lpstr>
      <vt:lpstr>FDs for Customer_Rental Relation</vt:lpstr>
      <vt:lpstr>Customer_Rental to 2NF Relations</vt:lpstr>
      <vt:lpstr>Property_Owner to 3NF Relations</vt:lpstr>
      <vt:lpstr>Process of Decomposition</vt:lpstr>
      <vt:lpstr>Summary</vt:lpstr>
      <vt:lpstr>Example 2 - UNF</vt:lpstr>
      <vt:lpstr>Table in 1NF</vt:lpstr>
      <vt:lpstr>Tables in 2NF</vt:lpstr>
      <vt:lpstr>Tables in 3NF</vt:lpstr>
      <vt:lpstr>Boyce-Codd Normal Form</vt:lpstr>
      <vt:lpstr>Boyce-Codd Normal Form</vt:lpstr>
      <vt:lpstr>PowerPoint Presentation</vt:lpstr>
      <vt:lpstr>Normalization - Example</vt:lpstr>
      <vt:lpstr>Normalization – 1NF</vt:lpstr>
      <vt:lpstr>Normalization – 2NF</vt:lpstr>
      <vt:lpstr>Normalization – 2NF</vt:lpstr>
      <vt:lpstr>Normalization – 3NF</vt:lpstr>
      <vt:lpstr>Normalization – 3NF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Dr. Muhammad Abdul Rehman Soomrani</dc:creator>
  <cp:lastModifiedBy>Mr. Muhammad Hussain Mughal</cp:lastModifiedBy>
  <cp:revision>300</cp:revision>
  <dcterms:created xsi:type="dcterms:W3CDTF">2020-09-15T16:36:23Z</dcterms:created>
  <dcterms:modified xsi:type="dcterms:W3CDTF">2023-03-06T06:38:10Z</dcterms:modified>
</cp:coreProperties>
</file>